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5278F4-1652-4E72-9B76-ED3FA4C0E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CF0F49-8242-421A-802C-799ED28FC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CE351-A2B4-44EA-845C-80C4A15781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  <p:sldLayoutId id="214748374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hlink"/>
                </a:solidFill>
              </a:rPr>
              <a:t>«Игра как средство речевого развития речи детей дошкольного возраста»</a:t>
            </a:r>
            <a:endParaRPr lang="ru-RU" sz="4000" dirty="0">
              <a:solidFill>
                <a:schemeClr val="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715000"/>
            <a:ext cx="6400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Старший воспитатель Дубинина Оксана Николаевна</a:t>
            </a:r>
            <a:endParaRPr lang="ru-RU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00200" y="304800"/>
            <a:ext cx="6400800" cy="990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82 «Родничок» города Белгорода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276600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58" name="Group 26"/>
          <p:cNvGraphicFramePr>
            <a:graphicFrameLocks noGrp="1"/>
          </p:cNvGraphicFramePr>
          <p:nvPr/>
        </p:nvGraphicFramePr>
        <p:xfrm>
          <a:off x="609600" y="1219200"/>
          <a:ext cx="7848600" cy="5333266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666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Уточнение представления о звуковой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слоговой и смысловой стороне слова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такое звук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слово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предложение?»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«Едем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летим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плывём»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слова»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«Картина- корзина»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антонимов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сходных по звучанию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«Что вы видите вокруг?»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какое»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«Найди точное слово»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«Это правда или нет?»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«Назови одним словом»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«Высокий - низкий»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у кого»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«Один-много»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«Составь описание»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«Придумай рассказ»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«Скажи точнее»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457200"/>
          <a:ext cx="8297839" cy="64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9783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ПАМЯТКА: </a:t>
                      </a:r>
                      <a:endParaRPr kumimoji="0" lang="en-US" sz="1800" b="1" i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Игры и упражнения для развития речи детей старшего возраста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9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FF3300"/>
                </a:solidFill>
              </a:rPr>
              <a:t>   </a:t>
            </a: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 как</a:t>
            </a:r>
            <a:b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средство развития речи детей</a:t>
            </a:r>
            <a:b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дошкольного возраста</a:t>
            </a:r>
          </a:p>
        </p:txBody>
      </p:sp>
      <p:sp>
        <p:nvSpPr>
          <p:cNvPr id="109582" name="Rectangle 14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19050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		Театрализованные </a:t>
            </a:r>
            <a:r>
              <a:rPr lang="ru-RU" sz="1800" dirty="0"/>
              <a:t>игры способствуют усвоению элементов речевого общения (мимика</a:t>
            </a:r>
            <a:r>
              <a:rPr lang="en-US" sz="1800" dirty="0"/>
              <a:t>,</a:t>
            </a:r>
            <a:r>
              <a:rPr lang="ru-RU" sz="1800" dirty="0"/>
              <a:t> жест</a:t>
            </a:r>
            <a:r>
              <a:rPr lang="en-US" sz="1800" dirty="0"/>
              <a:t>,</a:t>
            </a:r>
            <a:r>
              <a:rPr lang="ru-RU" sz="1800" dirty="0"/>
              <a:t> поза</a:t>
            </a:r>
            <a:r>
              <a:rPr lang="en-US" sz="1800" dirty="0"/>
              <a:t>,</a:t>
            </a:r>
            <a:r>
              <a:rPr lang="ru-RU" sz="1800" dirty="0"/>
              <a:t> интонация</a:t>
            </a:r>
            <a:r>
              <a:rPr lang="en-US" sz="1800" dirty="0"/>
              <a:t>,</a:t>
            </a:r>
            <a:r>
              <a:rPr lang="ru-RU" sz="1800" dirty="0"/>
              <a:t> модуляция голоса). Театрализованная деятельность – это не просто игра</a:t>
            </a:r>
            <a:r>
              <a:rPr lang="en-US" sz="1800" dirty="0"/>
              <a:t>,</a:t>
            </a:r>
            <a:r>
              <a:rPr lang="ru-RU" sz="1800" dirty="0"/>
              <a:t> а ещё и прекрасное средство для интенсивного развития речи детей</a:t>
            </a:r>
            <a:r>
              <a:rPr lang="en-US" sz="1800" dirty="0"/>
              <a:t>,</a:t>
            </a:r>
            <a:r>
              <a:rPr lang="ru-RU" sz="1800" dirty="0"/>
              <a:t> обогащение словаря</a:t>
            </a:r>
            <a:r>
              <a:rPr lang="en-US" sz="1800" dirty="0"/>
              <a:t>,</a:t>
            </a:r>
            <a:r>
              <a:rPr lang="ru-RU" sz="1800" dirty="0"/>
              <a:t> а так же развития мышления</a:t>
            </a:r>
            <a:r>
              <a:rPr lang="en-US" sz="1800" dirty="0"/>
              <a:t>,</a:t>
            </a:r>
            <a:r>
              <a:rPr lang="ru-RU" sz="1800" dirty="0"/>
              <a:t> воображения</a:t>
            </a:r>
            <a:r>
              <a:rPr lang="en-US" sz="1800" dirty="0"/>
              <a:t>,</a:t>
            </a:r>
            <a:r>
              <a:rPr lang="ru-RU" sz="1800" dirty="0"/>
              <a:t> внимания и памяти</a:t>
            </a:r>
            <a:r>
              <a:rPr lang="en-US" sz="1800" dirty="0"/>
              <a:t>,</a:t>
            </a:r>
            <a:r>
              <a:rPr lang="ru-RU" sz="1800" dirty="0"/>
              <a:t> что является психологической основой правильной речи.</a:t>
            </a:r>
          </a:p>
        </p:txBody>
      </p:sp>
      <p:pic>
        <p:nvPicPr>
          <p:cNvPr id="1026" name="Picture 2" descr="C:\Users\Admin\Downloads\20190318_10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3048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ownloads\IMG-46ea1f687695c676ab8ab57492f6d29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5146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Admin\Desktop\IMG-bdf72bf7b2144822134e4c9c752736d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81400"/>
            <a:ext cx="2411605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  </a:t>
            </a: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Музыкальные занятия и</a:t>
            </a:r>
            <a:b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развитие речи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1066800" y="2057400"/>
            <a:ext cx="7543800" cy="1981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/>
              <a:t>		Музыкальное </a:t>
            </a:r>
            <a:r>
              <a:rPr lang="ru-RU" sz="1800" dirty="0"/>
              <a:t>воспитание в детском саду имеет большое значение для развития речи детей. Основополагающий принцип проведения музыкальных занятий является взаимосвязь речи</a:t>
            </a:r>
            <a:r>
              <a:rPr lang="en-US" sz="1800" dirty="0"/>
              <a:t>,</a:t>
            </a:r>
            <a:r>
              <a:rPr lang="ru-RU" sz="1800" dirty="0"/>
              <a:t> музыки и движения. Чёткое произношение ритмического текста и стихов под музыку развивает музыкальный слух</a:t>
            </a:r>
            <a:r>
              <a:rPr lang="en-US" sz="1800" dirty="0"/>
              <a:t>,</a:t>
            </a:r>
            <a:r>
              <a:rPr lang="ru-RU" sz="1800" dirty="0"/>
              <a:t> воображение</a:t>
            </a:r>
            <a:r>
              <a:rPr lang="en-US" sz="1800" dirty="0"/>
              <a:t>,</a:t>
            </a:r>
            <a:r>
              <a:rPr lang="ru-RU" sz="1800" dirty="0"/>
              <a:t> чувства слова. Каждое слово</a:t>
            </a:r>
            <a:r>
              <a:rPr lang="en-US" sz="1800" dirty="0"/>
              <a:t>,</a:t>
            </a:r>
            <a:r>
              <a:rPr lang="ru-RU" sz="1800" dirty="0"/>
              <a:t> слог</a:t>
            </a:r>
            <a:r>
              <a:rPr lang="en-US" sz="1800" dirty="0"/>
              <a:t>,</a:t>
            </a:r>
            <a:r>
              <a:rPr lang="ru-RU" sz="1800" dirty="0"/>
              <a:t> звук произносятся осмысленно</a:t>
            </a:r>
            <a:r>
              <a:rPr lang="en-US" sz="1800" dirty="0"/>
              <a:t>,</a:t>
            </a:r>
            <a:r>
              <a:rPr lang="ru-RU" sz="1800" dirty="0"/>
              <a:t> с искренним отношением. </a:t>
            </a:r>
          </a:p>
        </p:txBody>
      </p:sp>
      <p:pic>
        <p:nvPicPr>
          <p:cNvPr id="2050" name="Picture 2" descr="C:\Users\Admin\Desktop\P102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37" y="3962400"/>
            <a:ext cx="3550063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esktop\IMG_1595-04-12-18-11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6576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      и развитие речи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5943600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>
                <a:latin typeface="Arial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Художественное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творчество – уникальное средство для развития мелкой моторики и речи в их единстве и взаимосвязи. Дети учатся анализировать формы, наблюдать, сравнивать, выделять черты сходства и различия предметов.</a:t>
            </a: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1800" dirty="0">
              <a:latin typeface="Arial" charset="0"/>
            </a:endParaRPr>
          </a:p>
        </p:txBody>
      </p:sp>
      <p:pic>
        <p:nvPicPr>
          <p:cNvPr id="4099" name="Picture 3" descr="C:\Users\Admin\Downloads\IMG-a5956c91a8e1213997647354ddc7d32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4648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Admin\Desktop\IMG_20180807_105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67000"/>
            <a:ext cx="28194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Влияние оригами на развитие             речи дошкольников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1200"/>
            <a:ext cx="4533900" cy="4114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1600" dirty="0" smtClean="0"/>
              <a:t>		Оригами </a:t>
            </a:r>
            <a:r>
              <a:rPr lang="ru-RU" sz="1600" dirty="0"/>
              <a:t>(«ори» - сгибать</a:t>
            </a:r>
            <a:r>
              <a:rPr lang="en-US" sz="1600" dirty="0"/>
              <a:t>, </a:t>
            </a:r>
            <a:r>
              <a:rPr lang="ru-RU" sz="1600" dirty="0"/>
              <a:t>«</a:t>
            </a:r>
            <a:r>
              <a:rPr lang="ru-RU" sz="1600" dirty="0" err="1"/>
              <a:t>гами</a:t>
            </a:r>
            <a:r>
              <a:rPr lang="ru-RU" sz="1600" dirty="0"/>
              <a:t>» - бумага) японское искусство складывания из бумаги</a:t>
            </a:r>
            <a:r>
              <a:rPr lang="en-US" sz="1600" dirty="0"/>
              <a:t>,</a:t>
            </a:r>
            <a:r>
              <a:rPr lang="ru-RU" sz="1600" dirty="0"/>
              <a:t> пользуется большой популярностью</a:t>
            </a:r>
            <a:r>
              <a:rPr lang="en-US" sz="1600" dirty="0"/>
              <a:t>,</a:t>
            </a:r>
            <a:r>
              <a:rPr lang="ru-RU" sz="1600" dirty="0"/>
              <a:t> благодаря своим занимательным и развивающим возможностям. В процессе складывания фигур оригами дети знакомятся с основными геометрическими понятиями</a:t>
            </a:r>
            <a:r>
              <a:rPr lang="en-US" sz="1600" dirty="0"/>
              <a:t>,</a:t>
            </a:r>
            <a:r>
              <a:rPr lang="ru-RU" sz="1600" dirty="0"/>
              <a:t> одновременно происходит обогащение словаря специальными терминами. Оригами способствует концентрации внимания</a:t>
            </a:r>
            <a:r>
              <a:rPr lang="en-US" sz="1600" dirty="0"/>
              <a:t>,</a:t>
            </a:r>
            <a:r>
              <a:rPr lang="ru-RU" sz="1600" dirty="0"/>
              <a:t> имеет огромное значение в развитии конструктивного мышления детей</a:t>
            </a:r>
            <a:r>
              <a:rPr lang="en-US" sz="1600" dirty="0"/>
              <a:t>,</a:t>
            </a:r>
            <a:r>
              <a:rPr lang="ru-RU" sz="1600" dirty="0"/>
              <a:t> их творческого воображения. Оригами стимулирует развитие речи</a:t>
            </a:r>
            <a:r>
              <a:rPr lang="en-US" sz="1600" dirty="0"/>
              <a:t>,</a:t>
            </a:r>
            <a:r>
              <a:rPr lang="ru-RU" sz="1600" dirty="0"/>
              <a:t> памяти и активизирует мыслительные процессы.</a:t>
            </a:r>
          </a:p>
        </p:txBody>
      </p:sp>
      <p:pic>
        <p:nvPicPr>
          <p:cNvPr id="1026" name="Picture 2" descr="C:\Users\Admin\Desktop\img20.jpg"/>
          <p:cNvPicPr>
            <a:picLocks noChangeAspect="1" noChangeArrowheads="1"/>
          </p:cNvPicPr>
          <p:nvPr/>
        </p:nvPicPr>
        <p:blipFill>
          <a:blip r:embed="rId2" cstate="print"/>
          <a:srcRect l="3571" t="9524" r="3571" b="4762"/>
          <a:stretch>
            <a:fillRect/>
          </a:stretch>
        </p:blipFill>
        <p:spPr bwMode="auto">
          <a:xfrm>
            <a:off x="2057400" y="4876800"/>
            <a:ext cx="1955800" cy="1828800"/>
          </a:xfrm>
          <a:prstGeom prst="rect">
            <a:avLst/>
          </a:prstGeom>
          <a:noFill/>
        </p:spPr>
      </p:pic>
      <p:pic>
        <p:nvPicPr>
          <p:cNvPr id="1027" name="Picture 3" descr="C:\Users\Admin\Desktop\83f099f9b5a773f4b23633e93703765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760302" cy="1465500"/>
          </a:xfrm>
          <a:prstGeom prst="rect">
            <a:avLst/>
          </a:prstGeom>
          <a:noFill/>
        </p:spPr>
      </p:pic>
      <p:pic>
        <p:nvPicPr>
          <p:cNvPr id="1028" name="Picture 4" descr="C:\Users\Admin\Desktop\1781212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752600"/>
            <a:ext cx="3039054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Основные виды дидактических игр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2743200" cy="438912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/>
              <a:t>Настольно-печатные игры</a:t>
            </a:r>
          </a:p>
          <a:p>
            <a:pPr>
              <a:buFontTx/>
              <a:buChar char="-"/>
            </a:pPr>
            <a:r>
              <a:rPr lang="ru-RU" sz="2000" dirty="0"/>
              <a:t>Игры с предметами (игрушки</a:t>
            </a:r>
            <a:r>
              <a:rPr lang="en-US" sz="2000" dirty="0"/>
              <a:t>,</a:t>
            </a:r>
            <a:r>
              <a:rPr lang="ru-RU" sz="2000" dirty="0"/>
              <a:t> природный материал и  т.д.)</a:t>
            </a:r>
          </a:p>
          <a:p>
            <a:pPr>
              <a:buFontTx/>
              <a:buChar char="-"/>
            </a:pPr>
            <a:r>
              <a:rPr lang="ru-RU" sz="2000" dirty="0"/>
              <a:t>Словесные игры</a:t>
            </a:r>
          </a:p>
          <a:p>
            <a:pPr>
              <a:buFontTx/>
              <a:buNone/>
            </a:pPr>
            <a:endParaRPr lang="ru-RU" sz="2000" dirty="0"/>
          </a:p>
        </p:txBody>
      </p:sp>
      <p:pic>
        <p:nvPicPr>
          <p:cNvPr id="7" name="Picture 8" descr="D:\Documents and Settings\Admin\Рабочий стол\20190124_16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316706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Documents and Settings\Admin\Рабочий стол\20190124_164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402871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D:\Documents and Settings\Admin\Рабочий стол\20190124_164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2438400" cy="221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D:\Documents and Settings\Admin\Рабочий стол\20190130_093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914400"/>
            <a:ext cx="2211949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9" descr="D:\Documents and Settings\Admin\Рабочий стол\20190124_1644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740207" y="4955991"/>
            <a:ext cx="1919302" cy="1608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D:\Documents and Settings\Admin\Рабочий стол\20190130_093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971800"/>
            <a:ext cx="2290803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Пальчиковые игры как способ развития речи детей младшего дошкольного возраста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4343400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sz="1800" dirty="0">
                <a:solidFill>
                  <a:srgbClr val="0070C0"/>
                </a:solidFill>
              </a:rPr>
              <a:t>«Ум ребенка находится на кончиках его пальцев»</a:t>
            </a:r>
          </a:p>
          <a:p>
            <a:pPr>
              <a:buFont typeface="Wingdings" pitchFamily="2" charset="2"/>
              <a:buNone/>
            </a:pPr>
            <a:r>
              <a:rPr lang="ru-RU" sz="1800" dirty="0"/>
              <a:t>                                </a:t>
            </a:r>
            <a:r>
              <a:rPr lang="ru-RU" sz="1800" dirty="0" smtClean="0"/>
              <a:t>    </a:t>
            </a:r>
            <a:r>
              <a:rPr lang="ru-RU" sz="1800" dirty="0">
                <a:solidFill>
                  <a:srgbClr val="0070C0"/>
                </a:solidFill>
              </a:rPr>
              <a:t>В.А. Сухомлинский</a:t>
            </a:r>
          </a:p>
          <a:p>
            <a:pPr>
              <a:buFont typeface="Wingdings" pitchFamily="2" charset="2"/>
              <a:buNone/>
            </a:pPr>
            <a:r>
              <a:rPr lang="ru-RU" sz="1800" dirty="0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ru-RU" sz="1800" dirty="0" smtClean="0"/>
              <a:t>		Словесная </a:t>
            </a:r>
            <a:r>
              <a:rPr lang="ru-RU" sz="1800" dirty="0"/>
              <a:t>речь ребенка начинается</a:t>
            </a:r>
            <a:r>
              <a:rPr lang="en-US" sz="1800" dirty="0"/>
              <a:t>,</a:t>
            </a:r>
            <a:r>
              <a:rPr lang="ru-RU" sz="1800" dirty="0"/>
              <a:t> 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ребенка</a:t>
            </a:r>
            <a:r>
              <a:rPr lang="en-US" sz="1800" dirty="0"/>
              <a:t>,</a:t>
            </a:r>
            <a:r>
              <a:rPr lang="ru-RU" sz="1800" dirty="0"/>
              <a:t> творческие способности</a:t>
            </a:r>
            <a:r>
              <a:rPr lang="en-US" sz="1800" dirty="0"/>
              <a:t>,</a:t>
            </a:r>
            <a:r>
              <a:rPr lang="ru-RU" sz="1800" dirty="0"/>
              <a:t> фантазию малыша. Это не только стимул для развития речи и мелкой моторики</a:t>
            </a:r>
            <a:r>
              <a:rPr lang="en-US" sz="1800" dirty="0"/>
              <a:t>,</a:t>
            </a:r>
            <a:r>
              <a:rPr lang="ru-RU" sz="1800" dirty="0"/>
              <a:t> но и один из вариантов радостного общения.</a:t>
            </a:r>
            <a:endParaRPr lang="ru-RU" dirty="0"/>
          </a:p>
        </p:txBody>
      </p:sp>
      <p:pic>
        <p:nvPicPr>
          <p:cNvPr id="6" name="Picture 2" descr="D:\Documents and Settings\Admin\Рабочий стол\фото\IMG-918d6e9b448388acb977c151fc3117e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554413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048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FF3300"/>
                </a:solidFill>
              </a:rPr>
              <a:t>	Сюжетно-ролевая </a:t>
            </a:r>
            <a:r>
              <a:rPr lang="ru-RU" sz="2800" dirty="0">
                <a:solidFill>
                  <a:srgbClr val="FF3300"/>
                </a:solidFill>
              </a:rPr>
              <a:t>игра</a:t>
            </a:r>
            <a:r>
              <a:rPr lang="ru-RU" sz="2800" dirty="0"/>
              <a:t> </a:t>
            </a:r>
            <a:r>
              <a:rPr lang="ru-RU" sz="2600" dirty="0"/>
              <a:t>оказывает положительное влияние на развитие речи. В ходе игры ребенок вслух разговаривает с игрушкой, говорит и за себя, и за неё, подражает гудению самолета, голосам зверей и т. д.. Развивается диалогическая речь.</a:t>
            </a:r>
          </a:p>
        </p:txBody>
      </p:sp>
      <p:pic>
        <p:nvPicPr>
          <p:cNvPr id="6" name="Picture 3" descr="D:\Documents and Settings\Admin\Рабочий стол\фото\IMG-2c028a8b33c0a28236caf7810b0065a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40386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D:\Documents and Settings\Admin\Рабочий стол\фото\IMG-7c65429df75bd909e1785a32bee5b03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4195794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Подвижные игры в речевом развитии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6172200" cy="43891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/>
              <a:t>	Во </a:t>
            </a:r>
            <a:r>
              <a:rPr lang="ru-RU" sz="2000" dirty="0"/>
              <a:t>время игры педагог стремится к побуждению у детей подражательной  речевой деятельности</a:t>
            </a:r>
            <a:r>
              <a:rPr lang="en-US" sz="2000" dirty="0"/>
              <a:t>,</a:t>
            </a:r>
            <a:r>
              <a:rPr lang="ru-RU" sz="2000" dirty="0"/>
              <a:t> расширению объема понимания речи и словарного запаса. Это достигается путем проговаривания вместе с педагогом  </a:t>
            </a:r>
            <a:r>
              <a:rPr lang="ru-RU" sz="2000" dirty="0" err="1"/>
              <a:t>потешек</a:t>
            </a:r>
            <a:r>
              <a:rPr lang="en-US" sz="2000" dirty="0"/>
              <a:t>,</a:t>
            </a:r>
            <a:r>
              <a:rPr lang="ru-RU" sz="2000" dirty="0"/>
              <a:t> стихотворений</a:t>
            </a:r>
            <a:r>
              <a:rPr lang="en-US" sz="2000" dirty="0"/>
              <a:t>,</a:t>
            </a:r>
            <a:r>
              <a:rPr lang="ru-RU" sz="2000" dirty="0"/>
              <a:t> словесного сопровождения подвижных игр.</a:t>
            </a:r>
          </a:p>
        </p:txBody>
      </p:sp>
      <p:pic>
        <p:nvPicPr>
          <p:cNvPr id="3074" name="Picture 2" descr="C:\Users\Admin\Desktop\IMG_20190212_11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3886200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dmin\Desktop\rMxVI4Zh7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14600"/>
            <a:ext cx="2743200" cy="386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Предметно развивающая среда в группе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dirty="0">
                <a:solidFill>
                  <a:srgbClr val="0070C0"/>
                </a:solidFill>
              </a:rPr>
              <a:t>«В пустых стенах ребенок не заговорит…»</a:t>
            </a:r>
          </a:p>
          <a:p>
            <a:pPr>
              <a:buFont typeface="Wingdings" pitchFamily="2" charset="2"/>
              <a:buNone/>
            </a:pPr>
            <a:r>
              <a:rPr lang="ru-RU" sz="1600" dirty="0">
                <a:solidFill>
                  <a:srgbClr val="0070C0"/>
                </a:solidFill>
              </a:rPr>
              <a:t>                                            Е.И. Тихеева</a:t>
            </a:r>
          </a:p>
          <a:p>
            <a:pPr>
              <a:buFont typeface="Wingdings" pitchFamily="2" charset="2"/>
              <a:buNone/>
            </a:pPr>
            <a:r>
              <a:rPr lang="ru-RU" sz="1600" dirty="0" smtClean="0"/>
              <a:t>		Насыщая </a:t>
            </a:r>
            <a:r>
              <a:rPr lang="ru-RU" sz="1600" dirty="0"/>
              <a:t>групповое пространство</a:t>
            </a:r>
            <a:r>
              <a:rPr lang="en-US" sz="1600" dirty="0"/>
              <a:t>,</a:t>
            </a:r>
            <a:r>
              <a:rPr lang="ru-RU" sz="1600" dirty="0"/>
              <a:t> воспитатели заботятся в первую очередь о том</a:t>
            </a:r>
            <a:r>
              <a:rPr lang="en-US" sz="1600" dirty="0"/>
              <a:t>,</a:t>
            </a:r>
            <a:r>
              <a:rPr lang="ru-RU" sz="1600" dirty="0"/>
              <a:t> чтобы дети могли в группе удовлетворить свои важные жизненные потребности в познании</a:t>
            </a:r>
            <a:r>
              <a:rPr lang="en-US" sz="1600" dirty="0"/>
              <a:t>,</a:t>
            </a:r>
            <a:r>
              <a:rPr lang="ru-RU" sz="1600" dirty="0"/>
              <a:t> движении и в общении. Группы должны быть оснащены современным игровым оборудованием</a:t>
            </a:r>
            <a:r>
              <a:rPr lang="en-US" sz="1600" dirty="0"/>
              <a:t>,</a:t>
            </a:r>
            <a:r>
              <a:rPr lang="ru-RU" sz="1600" dirty="0"/>
              <a:t> которое включает наглядный</a:t>
            </a:r>
            <a:r>
              <a:rPr lang="en-US" sz="1600" dirty="0"/>
              <a:t>,</a:t>
            </a:r>
            <a:r>
              <a:rPr lang="ru-RU" sz="1600" dirty="0"/>
              <a:t> игровой и демонстрационный материал</a:t>
            </a:r>
            <a:r>
              <a:rPr lang="en-US" sz="1600" dirty="0"/>
              <a:t>,</a:t>
            </a:r>
            <a:r>
              <a:rPr lang="ru-RU" sz="1600" dirty="0"/>
              <a:t> обеспечивающий более высокий уровень познавательного развития детей и провоцирующий речевую активность.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384"/>
          <a:stretch>
            <a:fillRect/>
          </a:stretch>
        </p:blipFill>
        <p:spPr bwMode="auto">
          <a:xfrm>
            <a:off x="4876800" y="3733800"/>
            <a:ext cx="3926684" cy="2705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789674" cy="2671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6868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rgbClr val="FF3300"/>
                </a:solidFill>
              </a:rPr>
              <a:t>		Хорошая </a:t>
            </a:r>
            <a:r>
              <a:rPr lang="ru-RU" sz="2400" dirty="0">
                <a:solidFill>
                  <a:srgbClr val="FF3300"/>
                </a:solidFill>
              </a:rPr>
              <a:t>речь</a:t>
            </a:r>
            <a:r>
              <a:rPr lang="ru-RU" sz="2400" dirty="0"/>
              <a:t> – важное условие развития личности ребенка. Чем богаче и правильнее у ребенка речь</a:t>
            </a:r>
            <a:r>
              <a:rPr lang="en-US" sz="2400" dirty="0"/>
              <a:t>,</a:t>
            </a:r>
            <a:r>
              <a:rPr lang="ru-RU" sz="2400" dirty="0"/>
              <a:t> тем легче высказывать ему свои мысли</a:t>
            </a:r>
            <a:r>
              <a:rPr lang="en-US" sz="2400" dirty="0"/>
              <a:t>,</a:t>
            </a:r>
            <a:r>
              <a:rPr lang="ru-RU" sz="2400" dirty="0"/>
              <a:t> тем шире его возможности познания окружающего мира</a:t>
            </a:r>
            <a:r>
              <a:rPr lang="en-US" sz="2400" dirty="0"/>
              <a:t>,</a:t>
            </a:r>
            <a:r>
              <a:rPr lang="ru-RU" sz="2400" dirty="0"/>
              <a:t> тем активнее осуществляется его психическое развитие. Но речь ребенка не является врожденной функцией. Она развивается постепенно</a:t>
            </a:r>
            <a:r>
              <a:rPr lang="en-US" sz="2400" dirty="0"/>
              <a:t>,</a:t>
            </a:r>
            <a:r>
              <a:rPr lang="ru-RU" sz="2400" dirty="0"/>
              <a:t> вместе с его ростом и развитием. Речь необходима формировать и развивать в комплексе с общим развитием ребенка.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Гораздно</a:t>
            </a:r>
            <a:r>
              <a:rPr lang="ru-RU" sz="2400" dirty="0" smtClean="0"/>
              <a:t> </a:t>
            </a:r>
            <a:r>
              <a:rPr lang="ru-RU" sz="2400" dirty="0"/>
              <a:t>успешнее это осуществлять</a:t>
            </a:r>
            <a:r>
              <a:rPr lang="en-US" sz="2400" dirty="0"/>
              <a:t>,</a:t>
            </a:r>
            <a:r>
              <a:rPr lang="ru-RU" sz="2400" dirty="0"/>
              <a:t> используя игры. Так как </a:t>
            </a:r>
            <a:r>
              <a:rPr lang="ru-RU" sz="2400" dirty="0">
                <a:solidFill>
                  <a:srgbClr val="FF3300"/>
                </a:solidFill>
              </a:rPr>
              <a:t>в дошкольном возрасте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3300"/>
                </a:solidFill>
              </a:rPr>
              <a:t>игровая деятельность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3300"/>
                </a:solidFill>
              </a:rPr>
              <a:t>является ведущей.</a:t>
            </a:r>
            <a:r>
              <a:rPr lang="ru-RU" sz="2400" dirty="0"/>
              <a:t> </a:t>
            </a:r>
          </a:p>
        </p:txBody>
      </p:sp>
      <p:pic>
        <p:nvPicPr>
          <p:cNvPr id="3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40287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FF3300"/>
                </a:solidFill>
              </a:rPr>
              <a:t>Спасибо за внимание!</a:t>
            </a:r>
          </a:p>
        </p:txBody>
      </p:sp>
      <p:pic>
        <p:nvPicPr>
          <p:cNvPr id="4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429000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0772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 dirty="0" smtClean="0">
                <a:solidFill>
                  <a:srgbClr val="FF3300"/>
                </a:solidFill>
              </a:rPr>
              <a:t>		Игровой </a:t>
            </a:r>
            <a:r>
              <a:rPr lang="ru-RU" sz="2200" dirty="0">
                <a:solidFill>
                  <a:srgbClr val="FF3300"/>
                </a:solidFill>
              </a:rPr>
              <a:t>метод</a:t>
            </a:r>
            <a:r>
              <a:rPr lang="ru-RU" sz="2200" dirty="0"/>
              <a:t> обучения способствует созданию заинтересованной</a:t>
            </a:r>
            <a:r>
              <a:rPr lang="en-US" sz="2200" dirty="0"/>
              <a:t>,</a:t>
            </a:r>
            <a:r>
              <a:rPr lang="ru-RU" sz="2200" dirty="0"/>
              <a:t> непринуждённой обстановки; повышает речевую мотивацию; побуждает детей к общению друг с другом; процесс мышления протекает быстрее</a:t>
            </a:r>
            <a:r>
              <a:rPr lang="en-US" sz="2200" dirty="0"/>
              <a:t>,</a:t>
            </a:r>
            <a:r>
              <a:rPr lang="ru-RU" sz="2200" dirty="0"/>
              <a:t> новые навыки усваиваются прочнее. </a:t>
            </a:r>
            <a:r>
              <a:rPr lang="ru-RU" sz="2200" dirty="0" smtClean="0"/>
              <a:t>	</a:t>
            </a:r>
            <a:r>
              <a:rPr lang="ru-RU" sz="2200" dirty="0" smtClean="0">
                <a:solidFill>
                  <a:srgbClr val="FF3300"/>
                </a:solidFill>
              </a:rPr>
              <a:t>Дидактическая </a:t>
            </a:r>
            <a:r>
              <a:rPr lang="ru-RU" sz="2200" dirty="0">
                <a:solidFill>
                  <a:srgbClr val="FF3300"/>
                </a:solidFill>
              </a:rPr>
              <a:t>игра</a:t>
            </a:r>
            <a:r>
              <a:rPr lang="ru-RU" sz="2200" dirty="0"/>
              <a:t> – прекрасное средство обучения и развития</a:t>
            </a:r>
            <a:r>
              <a:rPr lang="en-US" sz="2200" dirty="0"/>
              <a:t>,</a:t>
            </a:r>
            <a:r>
              <a:rPr lang="ru-RU" sz="2200" dirty="0"/>
              <a:t>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</a:t>
            </a:r>
            <a:r>
              <a:rPr lang="en-US" sz="2200" dirty="0"/>
              <a:t>,</a:t>
            </a:r>
            <a:r>
              <a:rPr lang="ru-RU" sz="2200" dirty="0"/>
              <a:t> формировать грамматические категории</a:t>
            </a:r>
            <a:r>
              <a:rPr lang="en-US" sz="2200" dirty="0"/>
              <a:t>,</a:t>
            </a:r>
            <a:r>
              <a:rPr lang="ru-RU" sz="2200" dirty="0"/>
              <a:t> развивать связную речь</a:t>
            </a:r>
            <a:r>
              <a:rPr lang="en-US" sz="2200" dirty="0"/>
              <a:t>,</a:t>
            </a:r>
            <a:r>
              <a:rPr lang="ru-RU" sz="2200" dirty="0"/>
              <a:t> расширять знания об окружающем мире</a:t>
            </a:r>
            <a:r>
              <a:rPr lang="en-US" sz="2200" dirty="0"/>
              <a:t>,</a:t>
            </a:r>
            <a:r>
              <a:rPr lang="ru-RU" sz="2200" dirty="0"/>
              <a:t> развивать словесное творчество</a:t>
            </a:r>
            <a:r>
              <a:rPr lang="en-US" sz="2200" dirty="0"/>
              <a:t>,</a:t>
            </a:r>
            <a:r>
              <a:rPr lang="ru-RU" sz="2200" dirty="0"/>
              <a:t> развивать коммуникативные навыки.</a:t>
            </a:r>
          </a:p>
        </p:txBody>
      </p:sp>
      <p:pic>
        <p:nvPicPr>
          <p:cNvPr id="3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7" y="4724400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       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Основные задачи             </a:t>
            </a:r>
            <a:b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речевого развития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звуковой культуры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Формирование грамматического строя речи;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Обогащение словарного запаса;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/>
              <a:t>Развитие связной речи.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Речь ребенка формируется поэтапно и на каждом возрастном этапе решаются свои задачи речевого развития ребенка. </a:t>
            </a:r>
          </a:p>
        </p:txBody>
      </p:sp>
      <p:pic>
        <p:nvPicPr>
          <p:cNvPr id="4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40287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543800" cy="1431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Игры и упражнения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ru-RU" sz="2800" dirty="0" smtClean="0"/>
              <a:t>Ведущая </a:t>
            </a:r>
            <a:r>
              <a:rPr lang="ru-RU" sz="2800" dirty="0"/>
              <a:t>линия развития речи детей </a:t>
            </a:r>
            <a:r>
              <a:rPr lang="en-US" sz="2800" dirty="0" smtClean="0"/>
              <a:t>2</a:t>
            </a:r>
            <a:r>
              <a:rPr lang="ru-RU" sz="2800" dirty="0" smtClean="0"/>
              <a:t>-4 </a:t>
            </a:r>
            <a:r>
              <a:rPr lang="ru-RU" sz="2800" dirty="0"/>
              <a:t>лет – это воспитание звуковой культуры речи</a:t>
            </a:r>
            <a:r>
              <a:rPr lang="en-US" sz="2800" dirty="0"/>
              <a:t>,</a:t>
            </a:r>
            <a:r>
              <a:rPr lang="ru-RU" sz="2800" dirty="0"/>
              <a:t> обучение правильному звукопроизношению</a:t>
            </a:r>
            <a:r>
              <a:rPr lang="en-US" sz="2800" dirty="0"/>
              <a:t>,</a:t>
            </a:r>
            <a:r>
              <a:rPr lang="ru-RU" sz="2800" dirty="0"/>
              <a:t> формирование грамматического строя речи.</a:t>
            </a:r>
          </a:p>
        </p:txBody>
      </p:sp>
      <p:pic>
        <p:nvPicPr>
          <p:cNvPr id="4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7" y="4840287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50" name="Group 310"/>
          <p:cNvGraphicFramePr>
            <a:graphicFrameLocks noGrp="1"/>
          </p:cNvGraphicFramePr>
          <p:nvPr/>
        </p:nvGraphicFramePr>
        <p:xfrm>
          <a:off x="457200" y="533400"/>
          <a:ext cx="8305800" cy="6148516"/>
        </p:xfrm>
        <a:graphic>
          <a:graphicData uri="http://schemas.openxmlformats.org/drawingml/2006/table">
            <a:tbl>
              <a:tblPr/>
              <a:tblGrid>
                <a:gridCol w="3581400"/>
                <a:gridCol w="4724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Игры и упражнения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              направленные на: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Название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Звукоподражание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«Чей это голос?»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как говорит»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Нахождение предмета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ориентируясь на его признаки и действия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«Угадай игрушку»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«Про кого я говорю»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Выделение и обозначение признаков предмета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«Скажи какой»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«Исправь ошибку»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больше увидит и назовёт»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«Что напутал Буратино»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«Какая кукла»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Соотношение предметов с разными характеристиками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«Сравни кукол»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медвежат»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«Сравни разных зверят»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лучше похвалит»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Ознакомление с противоположностями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«Куклы рисуют и гуляют»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«Куклы: веселая и грустная»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Закрепление представления об обобщающих словах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«Назови одним словом»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Образование форм род. падежа мн. числа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существительных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«Чего не стало?»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«Прятки»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Подбор глаголов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что умеет делать?»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«Где что можно делать? 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«Закончи предложение»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«Оркестр»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«Добавь слово»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назовёт больше действий»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Придумывание окончания рассказа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нового окончания знакомой сказки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«Расскажи про Олю и зайчика»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«Козлята и зайчик»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Игры – инсценировки с игрушками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По сказкам: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Заюшкина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избушка»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«Теремок»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«Коза с козлятами»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228600"/>
          <a:ext cx="8297839" cy="64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9783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ПАМЯТКА: </a:t>
                      </a:r>
                      <a:endParaRPr kumimoji="0" lang="en-US" sz="1800" b="1" i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Игры и упражнения для развития речи младших дошкольников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>    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Игры и упражнения  для развития речи детей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пятого года жизни</a:t>
            </a:r>
            <a:endParaRPr lang="ru-RU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		Ведущая </a:t>
            </a:r>
            <a:r>
              <a:rPr lang="ru-RU" sz="2400" dirty="0"/>
              <a:t>линия развития детей данного возраста – обогащение словарного запаса. Продолжается работа по воспитанию звуковой культуры речи (формирование правильного звукопроизношения</a:t>
            </a:r>
            <a:r>
              <a:rPr lang="en-US" sz="2400" dirty="0"/>
              <a:t>,</a:t>
            </a:r>
            <a:r>
              <a:rPr lang="ru-RU" sz="2400" dirty="0"/>
              <a:t> развитие фонематического восприятия</a:t>
            </a:r>
            <a:r>
              <a:rPr lang="en-US" sz="2400" dirty="0"/>
              <a:t>, </a:t>
            </a:r>
            <a:r>
              <a:rPr lang="ru-RU" sz="2400" dirty="0"/>
              <a:t>голосового аппарата</a:t>
            </a:r>
            <a:r>
              <a:rPr lang="en-US" sz="2400" dirty="0"/>
              <a:t>,</a:t>
            </a:r>
            <a:r>
              <a:rPr lang="ru-RU" sz="2400" dirty="0"/>
              <a:t> речевого дыхания</a:t>
            </a:r>
            <a:r>
              <a:rPr lang="en-US" sz="2400" dirty="0"/>
              <a:t>,</a:t>
            </a:r>
            <a:r>
              <a:rPr lang="ru-RU" sz="2400" dirty="0"/>
              <a:t> умения пользоваться умеренным темпом речи и интонационными средствами выразительности).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	Дети </a:t>
            </a:r>
            <a:r>
              <a:rPr lang="ru-RU" sz="2400" dirty="0"/>
              <a:t>знакомятся с новыми </a:t>
            </a:r>
            <a:r>
              <a:rPr lang="ru-RU" sz="2400" dirty="0" smtClean="0"/>
              <a:t>терминами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/>
              <a:t>«звук»</a:t>
            </a:r>
            <a:r>
              <a:rPr lang="en-US" sz="2400" dirty="0"/>
              <a:t>,</a:t>
            </a:r>
            <a:r>
              <a:rPr lang="ru-RU" sz="2400" dirty="0"/>
              <a:t> «слово».</a:t>
            </a:r>
          </a:p>
        </p:txBody>
      </p:sp>
      <p:pic>
        <p:nvPicPr>
          <p:cNvPr id="4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7" y="4840287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30" name="Group 46"/>
          <p:cNvGraphicFramePr>
            <a:graphicFrameLocks noGrp="1"/>
          </p:cNvGraphicFramePr>
          <p:nvPr/>
        </p:nvGraphicFramePr>
        <p:xfrm>
          <a:off x="457200" y="1295400"/>
          <a:ext cx="8153400" cy="4710429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Игры и упражнения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направленные на: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              Название игры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слухового восприятия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интонационной выразительности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«Найди первый звук»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слово звучит»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Громко-шепотом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говорит Таня?»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0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Обогащение словарного запаса (подбор синонимов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однокоренных слов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многозначных слов)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больше слов скажет»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«Кто заблудился?»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«Кого можно гладить»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«Шишка»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«Ручка-ножка»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 сказать по-другому»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Формирование грамматического строя речи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«Кто это ползёт»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«Какие бывают иголки»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Развитие связной речи (составление сказки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совместного рассказа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творческого рассказа)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«Приключения Маши в лесу»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«Расскажем про белочку»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,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«В гостях у лесника»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609600"/>
          <a:ext cx="8297839" cy="6400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29783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ПАМЯТКА: </a:t>
                      </a:r>
                      <a:endParaRPr kumimoji="0" lang="en-US" sz="1800" b="1" i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</a:rPr>
                        <a:t>Игры и упражнения для развития речи детей  среднего возраста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и упражнения по </a:t>
            </a:r>
            <a:r>
              <a:rPr lang="ru-RU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развитию речи </a:t>
            </a:r>
            <a:r>
              <a:rPr lang="ru-RU" sz="3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 возраста (6-7 лет)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Основной задачей работы с детьми старшего дошкольного возраста является развитие связной речи</a:t>
            </a:r>
            <a:r>
              <a:rPr lang="en-US" sz="2400" dirty="0"/>
              <a:t>,</a:t>
            </a:r>
            <a:r>
              <a:rPr lang="ru-RU" sz="2400" dirty="0"/>
              <a:t> усвоение фонетической стороны речи. Проводится работа по дальнейшему совершенствованию речевого слуха</a:t>
            </a:r>
            <a:r>
              <a:rPr lang="en-US" sz="2400" dirty="0"/>
              <a:t>,</a:t>
            </a:r>
            <a:r>
              <a:rPr lang="ru-RU" sz="2400" dirty="0"/>
              <a:t> закрепление навыков чёткой</a:t>
            </a:r>
            <a:r>
              <a:rPr lang="en-US" sz="2400" dirty="0"/>
              <a:t>,</a:t>
            </a:r>
            <a:r>
              <a:rPr lang="ru-RU" sz="2400" dirty="0"/>
              <a:t> правильной</a:t>
            </a:r>
            <a:r>
              <a:rPr lang="en-US" sz="2400" dirty="0"/>
              <a:t>,</a:t>
            </a:r>
            <a:r>
              <a:rPr lang="ru-RU" sz="2400" dirty="0"/>
              <a:t> выразительной речи. Дети дифференцируют</a:t>
            </a:r>
            <a:r>
              <a:rPr lang="en-US" sz="2400" dirty="0"/>
              <a:t>,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dirty="0"/>
              <a:t>    что такое звук</a:t>
            </a:r>
            <a:r>
              <a:rPr lang="en-US" sz="2400" dirty="0"/>
              <a:t>,</a:t>
            </a:r>
            <a:r>
              <a:rPr lang="ru-RU" sz="2400" dirty="0"/>
              <a:t> слово</a:t>
            </a:r>
            <a:r>
              <a:rPr lang="en-US" sz="2400" dirty="0"/>
              <a:t>,</a:t>
            </a:r>
            <a:r>
              <a:rPr lang="ru-RU" sz="2400" dirty="0"/>
              <a:t> предложение.</a:t>
            </a:r>
          </a:p>
        </p:txBody>
      </p:sp>
      <p:pic>
        <p:nvPicPr>
          <p:cNvPr id="4" name="Picture 2" descr="C:\Users\Admin\Desktop\ДС 82_роднич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40287"/>
            <a:ext cx="2017713" cy="201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748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«Игра как средство речевого развития речи детей дошкольного возраста»</vt:lpstr>
      <vt:lpstr>Слайд 2</vt:lpstr>
      <vt:lpstr>Слайд 3</vt:lpstr>
      <vt:lpstr>       Основные задачи                    речевого развития </vt:lpstr>
      <vt:lpstr>    Игры и упражнения для развития речи младших дошкольников</vt:lpstr>
      <vt:lpstr>Слайд 6</vt:lpstr>
      <vt:lpstr>     Игры и упражнения  для развития речи детей пятого года жизни</vt:lpstr>
      <vt:lpstr>Слайд 8</vt:lpstr>
      <vt:lpstr>     Игры и упражнения по развитию речи для детей старшего дошкольного  возраста (6-7 лет) </vt:lpstr>
      <vt:lpstr>Слайд 10</vt:lpstr>
      <vt:lpstr>   Театрализованная деятельность как        средство развития речи детей               дошкольного возраста</vt:lpstr>
      <vt:lpstr>  Музыкальные занятия и          развитие речи</vt:lpstr>
      <vt:lpstr>Художественное творчество       и развитие речи</vt:lpstr>
      <vt:lpstr>Влияние оригами на развитие             речи дошкольников </vt:lpstr>
      <vt:lpstr>Основные виды дидактических игр</vt:lpstr>
      <vt:lpstr>Пальчиковые игры как способ развития речи детей младшего дошкольного возраста</vt:lpstr>
      <vt:lpstr>Слайд 17</vt:lpstr>
      <vt:lpstr>Подвижные игры в речевом развитии</vt:lpstr>
      <vt:lpstr>Предметно развивающая среда в группе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Влад</dc:creator>
  <cp:lastModifiedBy>Admin</cp:lastModifiedBy>
  <cp:revision>33</cp:revision>
  <cp:lastPrinted>1601-01-01T00:00:00Z</cp:lastPrinted>
  <dcterms:created xsi:type="dcterms:W3CDTF">2015-03-28T18:49:20Z</dcterms:created>
  <dcterms:modified xsi:type="dcterms:W3CDTF">2019-03-27T19:32:03Z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