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2" r:id="rId3"/>
    <p:sldId id="315" r:id="rId4"/>
    <p:sldId id="317" r:id="rId5"/>
    <p:sldId id="318" r:id="rId6"/>
    <p:sldId id="257" r:id="rId7"/>
    <p:sldId id="294" r:id="rId8"/>
    <p:sldId id="295" r:id="rId9"/>
    <p:sldId id="296" r:id="rId10"/>
    <p:sldId id="325" r:id="rId11"/>
    <p:sldId id="327" r:id="rId12"/>
    <p:sldId id="311" r:id="rId13"/>
    <p:sldId id="322" r:id="rId14"/>
    <p:sldId id="323" r:id="rId15"/>
    <p:sldId id="328" r:id="rId16"/>
    <p:sldId id="309" r:id="rId17"/>
    <p:sldId id="310" r:id="rId18"/>
    <p:sldId id="332" r:id="rId19"/>
    <p:sldId id="279" r:id="rId20"/>
    <p:sldId id="264" r:id="rId21"/>
    <p:sldId id="334" r:id="rId22"/>
  </p:sldIdLst>
  <p:sldSz cx="9144000" cy="6858000" type="screen4x3"/>
  <p:notesSz cx="6858000" cy="9144000"/>
  <p:custDataLst>
    <p:tags r:id="rId2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78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E1A0284-EAC1-4FB5-A3F4-46AF51F0961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 flipH="1"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 flipH="1"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 flipH="1"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 flipH="1"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 flipH="1"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 flipH="1"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3575C5A-F5BC-4A85-93BB-256B7A3CF87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0284-EAC1-4FB5-A3F4-46AF51F0961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5C5A-F5BC-4A85-93BB-256B7A3CF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0284-EAC1-4FB5-A3F4-46AF51F0961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5C5A-F5BC-4A85-93BB-256B7A3CF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1A0284-EAC1-4FB5-A3F4-46AF51F0961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3575C5A-F5BC-4A85-93BB-256B7A3CF87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E1A0284-EAC1-4FB5-A3F4-46AF51F0961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flipH="1"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 flipH="1"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 flipH="1"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 flipH="1"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 flipH="1"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 flipH="1"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3575C5A-F5BC-4A85-93BB-256B7A3CF87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0284-EAC1-4FB5-A3F4-46AF51F0961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5C5A-F5BC-4A85-93BB-256B7A3CF87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0284-EAC1-4FB5-A3F4-46AF51F0961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5C5A-F5BC-4A85-93BB-256B7A3CF87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1A0284-EAC1-4FB5-A3F4-46AF51F0961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575C5A-F5BC-4A85-93BB-256B7A3CF87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A0284-EAC1-4FB5-A3F4-46AF51F0961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75C5A-F5BC-4A85-93BB-256B7A3CF87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H="1"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H="1"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flipH="1"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 flipH="1"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flipH="1"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E1A0284-EAC1-4FB5-A3F4-46AF51F0961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3575C5A-F5BC-4A85-93BB-256B7A3CF87C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flipH="1"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H="1"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 flipH="1"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 flipH="1"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 flipH="1"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E1A0284-EAC1-4FB5-A3F4-46AF51F0961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3575C5A-F5BC-4A85-93BB-256B7A3CF87C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 flipH="1"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E1A0284-EAC1-4FB5-A3F4-46AF51F0961F}" type="datetimeFigureOut">
              <a:rPr lang="ru-RU" smtClean="0"/>
              <a:t>04.01.2023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 flipH="1"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flipH="1"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 flipH="1"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3575C5A-F5BC-4A85-93BB-256B7A3CF87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404664"/>
            <a:ext cx="6980312" cy="1470025"/>
          </a:xfrm>
        </p:spPr>
        <p:txBody>
          <a:bodyPr>
            <a:noAutofit/>
          </a:bodyPr>
          <a:lstStyle/>
          <a:p>
            <a:pPr algn="ctr"/>
            <a:b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Лексическая тема «Посуда».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4187071"/>
            <a:ext cx="2880320" cy="322050"/>
          </a:xfrm>
        </p:spPr>
        <p:txBody>
          <a:bodyPr>
            <a:normAutofit fontScale="92500" lnSpcReduction="20000"/>
          </a:bodyPr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2348880"/>
            <a:ext cx="4392488" cy="3294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61422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0073" y="188640"/>
            <a:ext cx="6605855" cy="864096"/>
          </a:xfrm>
        </p:spPr>
        <p:txBody>
          <a:bodyPr>
            <a:normAutofit/>
          </a:bodyPr>
          <a:lstStyle/>
          <a:p>
            <a:pPr algn="ctr"/>
            <a:r>
              <a:rPr lang="ru-RU" sz="16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Помогите девочке Тане поставить 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чайную</a:t>
            </a:r>
            <a:r>
              <a:rPr lang="ru-RU" sz="16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посуду на поднос, 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столовую</a:t>
            </a:r>
            <a:r>
              <a:rPr lang="ru-RU" sz="16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на обеденный стол, а 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кухонную</a:t>
            </a:r>
            <a:r>
              <a:rPr lang="ru-RU" sz="16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в шкафчик.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2852936"/>
            <a:ext cx="1368152" cy="3521986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5" t="14315" r="13333"/>
          <a:stretch>
            <a:fillRect/>
          </a:stretch>
        </p:blipFill>
        <p:spPr bwMode="auto">
          <a:xfrm>
            <a:off x="2461846" y="1052736"/>
            <a:ext cx="5506497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44056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27784" y="188640"/>
            <a:ext cx="5524128" cy="720080"/>
          </a:xfrm>
        </p:spPr>
        <p:txBody>
          <a:bodyPr>
            <a:normAutofit/>
          </a:bodyPr>
          <a:lstStyle/>
          <a:p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Игра «Найди пару»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07904" y="2492896"/>
            <a:ext cx="2952328" cy="2448272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4" t="10317" r="5824" b="4475"/>
          <a:stretch>
            <a:fillRect/>
          </a:stretch>
        </p:blipFill>
        <p:spPr bwMode="auto">
          <a:xfrm>
            <a:off x="1907704" y="980728"/>
            <a:ext cx="694673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78974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Игра «Четвертый лишний»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97"/>
          <a:stretch>
            <a:fillRect/>
          </a:stretch>
        </p:blipFill>
        <p:spPr bwMode="auto">
          <a:xfrm>
            <a:off x="334938" y="1196752"/>
            <a:ext cx="438154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6"/>
          <a:stretch>
            <a:fillRect/>
          </a:stretch>
        </p:blipFill>
        <p:spPr bwMode="auto">
          <a:xfrm>
            <a:off x="4633882" y="2924944"/>
            <a:ext cx="4079776" cy="293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6" t="4705" r="7110" b="78205"/>
          <a:stretch>
            <a:fillRect/>
          </a:stretch>
        </p:blipFill>
        <p:spPr bwMode="auto">
          <a:xfrm>
            <a:off x="2850299" y="332656"/>
            <a:ext cx="3567166" cy="512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37432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332656"/>
            <a:ext cx="6028184" cy="576064"/>
          </a:xfrm>
        </p:spPr>
        <p:txBody>
          <a:bodyPr>
            <a:normAutofit/>
          </a:bodyPr>
          <a:lstStyle/>
          <a:p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«Назови части посуды»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1493912" cy="153870"/>
          </a:xfrm>
        </p:spPr>
        <p:txBody>
          <a:bodyPr>
            <a:normAutofit fontScale="25000" lnSpcReduction="20000"/>
          </a:bodyPr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0" t="12014" r="16601"/>
          <a:stretch>
            <a:fillRect/>
          </a:stretch>
        </p:blipFill>
        <p:spPr bwMode="auto">
          <a:xfrm>
            <a:off x="1979712" y="980728"/>
            <a:ext cx="6377115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1119021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332656"/>
            <a:ext cx="6172200" cy="504056"/>
          </a:xfrm>
        </p:spPr>
        <p:txBody>
          <a:bodyPr>
            <a:normAutofit/>
          </a:bodyPr>
          <a:lstStyle/>
          <a:p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Игра «Скажи ласково»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1628800"/>
            <a:ext cx="576064" cy="324036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7"/>
          <a:stretch>
            <a:fillRect/>
          </a:stretch>
        </p:blipFill>
        <p:spPr bwMode="auto">
          <a:xfrm>
            <a:off x="4295608" y="764704"/>
            <a:ext cx="4608512" cy="3097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5"/>
          <a:stretch>
            <a:fillRect/>
          </a:stretch>
        </p:blipFill>
        <p:spPr bwMode="auto">
          <a:xfrm>
            <a:off x="1857618" y="3783080"/>
            <a:ext cx="4638483" cy="2903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05936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60648"/>
            <a:ext cx="5956176" cy="648072"/>
          </a:xfrm>
        </p:spPr>
        <p:txBody>
          <a:bodyPr>
            <a:normAutofit fontScale="90000"/>
          </a:bodyPr>
          <a:lstStyle/>
          <a:p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Игра «Из чего сделана посуда?»</a:t>
            </a:r>
            <a:b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35696" y="2204864"/>
            <a:ext cx="6622504" cy="4170058"/>
          </a:xfrm>
        </p:spPr>
        <p:txBody>
          <a:bodyPr/>
          <a:lstStyle/>
          <a:p>
            <a:r>
              <a:rPr lang="ru-RU"/>
              <a:t>                                                                 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7" r="4540" b="4529"/>
          <a:stretch>
            <a:fillRect/>
          </a:stretch>
        </p:blipFill>
        <p:spPr bwMode="auto">
          <a:xfrm>
            <a:off x="1763688" y="842924"/>
            <a:ext cx="3528392" cy="209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9" t="2805" r="2281" b="5797"/>
          <a:stretch>
            <a:fillRect/>
          </a:stretch>
        </p:blipFill>
        <p:spPr bwMode="auto">
          <a:xfrm>
            <a:off x="5508104" y="1412776"/>
            <a:ext cx="3456384" cy="2217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7" t="2493" r="9610" b="4350"/>
          <a:stretch>
            <a:fillRect/>
          </a:stretch>
        </p:blipFill>
        <p:spPr bwMode="auto">
          <a:xfrm>
            <a:off x="1837116" y="3476621"/>
            <a:ext cx="3454964" cy="224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" r="3102" b="3119"/>
          <a:stretch>
            <a:fillRect/>
          </a:stretch>
        </p:blipFill>
        <p:spPr bwMode="auto">
          <a:xfrm>
            <a:off x="5508104" y="4122256"/>
            <a:ext cx="3456384" cy="2379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43574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" r="4905" b="3859"/>
          <a:stretch>
            <a:fillRect/>
          </a:stretch>
        </p:blipFill>
        <p:spPr bwMode="auto">
          <a:xfrm>
            <a:off x="1619672" y="964759"/>
            <a:ext cx="3535199" cy="3904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0"/>
            <a:ext cx="7920880" cy="2620943"/>
          </a:xfrm>
        </p:spPr>
        <p:txBody>
          <a:bodyPr>
            <a:normAutofit/>
          </a:bodyPr>
          <a:lstStyle/>
          <a:p>
            <a:pPr algn="r"/>
            <a:r>
              <a:rPr lang="ru-RU" sz="1800" b="1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800" b="1">
                <a:latin typeface="Times New Roman" pitchFamily="18" charset="0"/>
                <a:cs typeface="Times New Roman" pitchFamily="18" charset="0"/>
              </a:rPr>
            </a:br>
            <a:r>
              <a:rPr lang="ru-RU" sz="1800" b="1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8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«Где находится ложка?»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1" t="16939"/>
          <a:stretch>
            <a:fillRect/>
          </a:stretch>
        </p:blipFill>
        <p:spPr bwMode="auto">
          <a:xfrm>
            <a:off x="5652120" y="2852936"/>
            <a:ext cx="3203848" cy="3368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123728" y="332656"/>
            <a:ext cx="2448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Игра «Мой, моя »</a:t>
            </a:r>
            <a:endParaRPr lang="ru-RU" sz="2000"/>
          </a:p>
        </p:txBody>
      </p:sp>
    </p:spTree>
    <p:extLst>
      <p:ext uri="{BB962C8B-B14F-4D97-AF65-F5344CB8AC3E}">
        <p14:creationId xmlns:p14="http://schemas.microsoft.com/office/powerpoint/2010/main" val="1732794304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332657"/>
            <a:ext cx="7052320" cy="504056"/>
          </a:xfrm>
        </p:spPr>
        <p:txBody>
          <a:bodyPr>
            <a:normAutofit/>
          </a:bodyPr>
          <a:lstStyle/>
          <a:p>
            <a:pPr algn="ctr"/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Игра «Подскажите нужные слова»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6016" y="3886200"/>
            <a:ext cx="1296144" cy="1752600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" t="17698" r="3262" b="2052"/>
          <a:stretch>
            <a:fillRect/>
          </a:stretch>
        </p:blipFill>
        <p:spPr bwMode="auto">
          <a:xfrm>
            <a:off x="1907704" y="1268760"/>
            <a:ext cx="6712299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686986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188640"/>
            <a:ext cx="2376264" cy="720080"/>
          </a:xfrm>
        </p:spPr>
        <p:txBody>
          <a:bodyPr>
            <a:normAutofit/>
          </a:bodyPr>
          <a:lstStyle/>
          <a:p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«Сравни»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08104" y="4797152"/>
            <a:ext cx="1728192" cy="1296144"/>
          </a:xfrm>
        </p:spPr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4" t="10534" b="3303"/>
          <a:stretch>
            <a:fillRect/>
          </a:stretch>
        </p:blipFill>
        <p:spPr bwMode="auto">
          <a:xfrm>
            <a:off x="5004048" y="332656"/>
            <a:ext cx="3528392" cy="2359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 t="8367" r="5224"/>
          <a:stretch>
            <a:fillRect/>
          </a:stretch>
        </p:blipFill>
        <p:spPr bwMode="auto">
          <a:xfrm>
            <a:off x="1403648" y="1892780"/>
            <a:ext cx="369096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4" t="7239" r="3099" b="6408"/>
          <a:stretch>
            <a:fillRect/>
          </a:stretch>
        </p:blipFill>
        <p:spPr bwMode="auto">
          <a:xfrm>
            <a:off x="4283968" y="4035958"/>
            <a:ext cx="3811264" cy="270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93674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45" r="8672"/>
          <a:stretch>
            <a:fillRect/>
          </a:stretch>
        </p:blipFill>
        <p:spPr bwMode="auto">
          <a:xfrm>
            <a:off x="251520" y="188640"/>
            <a:ext cx="3627455" cy="3186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1" b="3234"/>
          <a:stretch>
            <a:fillRect/>
          </a:stretch>
        </p:blipFill>
        <p:spPr bwMode="auto">
          <a:xfrm>
            <a:off x="2048520" y="2276872"/>
            <a:ext cx="3531592" cy="260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t="3810" b="11492"/>
          <a:stretch>
            <a:fillRect/>
          </a:stretch>
        </p:blipFill>
        <p:spPr bwMode="auto">
          <a:xfrm>
            <a:off x="5148064" y="4077072"/>
            <a:ext cx="3640730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2079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rmAutofit fontScale="90000"/>
          </a:bodyPr>
          <a:lstStyle/>
          <a:p>
            <a:pPr marL="342900" indent="-342900" algn="r">
              <a:buFont typeface="Arial" panose="020B0604020202020204" pitchFamily="34" charset="0"/>
              <a:buChar char="•"/>
            </a:pPr>
            <a:br>
              <a:rPr lang="ru-RU" sz="2200" b="1">
                <a:latin typeface="Times New Roman" pitchFamily="18" charset="0"/>
                <a:cs typeface="Times New Roman" pitchFamily="18" charset="0"/>
              </a:rPr>
            </a:br>
            <a:br>
              <a:rPr lang="ru-RU" sz="2200" b="1">
                <a:latin typeface="Times New Roman" pitchFamily="18" charset="0"/>
                <a:cs typeface="Times New Roman" pitchFamily="18" charset="0"/>
              </a:rPr>
            </a:br>
            <a:br>
              <a:rPr lang="ru-RU" sz="2200" b="1"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поможет без труда                                     </a:t>
            </a:r>
            <a:b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Приготовить нам всегда </a:t>
            </a:r>
            <a:b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обед, и завтрак, ужин? </a:t>
            </a:r>
            <a:b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для этого нам нужно?             </a:t>
            </a:r>
            <a:b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(Посуда)</a:t>
            </a:r>
            <a:b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Посуда</a:t>
            </a:r>
            <a: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–предметы для хранения, приготовления или подачи пищи.</a:t>
            </a:r>
            <a:br>
              <a:rPr lang="ru-RU" sz="20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843808" y="2996952"/>
            <a:ext cx="5842992" cy="3129211"/>
          </a:xfrm>
        </p:spPr>
        <p:txBody>
          <a:bodyPr>
            <a:normAutofit/>
          </a:bodyPr>
          <a:lstStyle/>
          <a:p>
            <a:pPr algn="r"/>
            <a:r>
              <a:rPr lang="ru-RU" sz="1800">
                <a:latin typeface="Times New Roman" pitchFamily="18" charset="0"/>
                <a:cs typeface="Times New Roman" pitchFamily="18" charset="0"/>
              </a:rPr>
              <a:t>    Дети, узнав о разных предметах посуды, проявят к ней интерес. Предполагается, что, расширив и систематизировав знания детей о видах посуды, о материалах, из которых она сделана мы будем способствовать их всестороннему развитию. Творческие задания будут стимулировать потребность детей в самореализации, творческой деятельности, сблизят их с сверстниками.</a:t>
            </a:r>
          </a:p>
          <a:p>
            <a:pPr algn="r"/>
            <a:endParaRPr lang="ru-RU" sz="180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625" y="2996952"/>
            <a:ext cx="2592287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36797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692696"/>
            <a:ext cx="6648400" cy="49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50567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02539" y="548680"/>
            <a:ext cx="466226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endParaRPr lang="en-US" sz="4000" dirty="0"/>
          </a:p>
          <a:p>
            <a:endParaRPr lang="ru-RU" dirty="0"/>
          </a:p>
        </p:txBody>
      </p:sp>
      <p:pic>
        <p:nvPicPr>
          <p:cNvPr id="1026" name="Picture 2" descr="https://tigra66.ru/uploadedFiles/eshopimages/700/2db/2db6020daf6a1132.jpeg">
            <a:extLst>
              <a:ext uri="{FF2B5EF4-FFF2-40B4-BE49-F238E27FC236}">
                <a16:creationId xmlns:a16="http://schemas.microsoft.com/office/drawing/2014/main" id="{C51014B8-251A-420D-A235-EECE2B2C93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" t="13267" r="-1658" b="17078"/>
          <a:stretch/>
        </p:blipFill>
        <p:spPr bwMode="auto">
          <a:xfrm>
            <a:off x="2401069" y="3238107"/>
            <a:ext cx="4341862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12492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59832" y="4221088"/>
            <a:ext cx="4320480" cy="1152128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476672"/>
            <a:ext cx="6264696" cy="864096"/>
          </a:xfrm>
        </p:spPr>
        <p:txBody>
          <a:bodyPr>
            <a:normAutofit/>
          </a:bodyPr>
          <a:lstStyle/>
          <a:p>
            <a:pPr algn="ctr"/>
            <a:r>
              <a:rPr lang="ru-RU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«Как назвать эти предметы одним словом?»</a:t>
            </a:r>
          </a:p>
          <a:p>
            <a:pPr algn="ctr"/>
            <a:r>
              <a:rPr lang="ru-RU" sz="20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Покажи и назови каждый предмет.</a:t>
            </a:r>
          </a:p>
          <a:p>
            <a:endParaRPr lang="ru-RU" sz="20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7"/>
          <a:stretch>
            <a:fillRect/>
          </a:stretch>
        </p:blipFill>
        <p:spPr bwMode="auto">
          <a:xfrm>
            <a:off x="2915816" y="2132856"/>
            <a:ext cx="4551107" cy="3456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163344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2788"/>
            <a:ext cx="8229600" cy="2412395"/>
          </a:xfrm>
        </p:spPr>
        <p:txBody>
          <a:bodyPr>
            <a:normAutofit/>
          </a:bodyPr>
          <a:lstStyle/>
          <a:p>
            <a:pPr algn="l"/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br>
              <a:rPr lang="ru-RU" sz="2000">
                <a:latin typeface="Times New Roman" pitchFamily="18" charset="0"/>
                <a:cs typeface="Times New Roman" pitchFamily="18" charset="0"/>
              </a:rPr>
            </a:b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83984" y="548680"/>
            <a:ext cx="3392472" cy="2544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55576" y="814644"/>
            <a:ext cx="49146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 Посудой люди пользовались с древних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времён. Сначала она была деревянная.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 Русская национальная посуда так и осталась  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деревянной и глиняной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/>
          </a:p>
          <a:p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7665" y="3093034"/>
            <a:ext cx="3615459" cy="271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385851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476673"/>
            <a:ext cx="4752528" cy="3941582"/>
          </a:xfrm>
        </p:spPr>
        <p:txBody>
          <a:bodyPr>
            <a:noAutofit/>
          </a:bodyPr>
          <a:lstStyle/>
          <a:p>
            <a:r>
              <a:rPr lang="ru-RU" sz="16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Потом появилась 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стеклянная,</a:t>
            </a:r>
            <a:b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металлическая, фарфоровая посуда</a:t>
            </a:r>
            <a:r>
              <a:rPr lang="ru-RU" sz="16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Люди очень бережно относятся к</a:t>
            </a:r>
            <a:br>
              <a:rPr lang="ru-RU" sz="16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посуде, поскольку она может </a:t>
            </a:r>
            <a:br>
              <a:rPr lang="ru-RU" sz="16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разбиться, и пропадает труд человека,</a:t>
            </a:r>
            <a:br>
              <a:rPr lang="ru-RU" sz="16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который её делал.                                                                     Посуду моют, чистят, вытирают, чтобы она всегда была чистой и из неё приятно было есть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br>
              <a:rPr lang="ru-RU" sz="1600">
                <a:latin typeface="Times New Roman" pitchFamily="18" charset="0"/>
                <a:cs typeface="Times New Roman" pitchFamily="18" charset="0"/>
              </a:rPr>
            </a:br>
            <a:endParaRPr 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2280" y="5003322"/>
            <a:ext cx="1365920" cy="206039"/>
          </a:xfrm>
        </p:spPr>
        <p:txBody>
          <a:bodyPr>
            <a:normAutofit fontScale="47500" lnSpcReduction="20000"/>
          </a:bodyPr>
          <a:lstStyle/>
          <a:p>
            <a:endParaRPr lang="ru-RU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51109" y="4255382"/>
            <a:ext cx="2546561" cy="1909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4255382"/>
            <a:ext cx="2543944" cy="1907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12160" y="2204864"/>
            <a:ext cx="2734026" cy="2050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5816" y="161974"/>
            <a:ext cx="2723853" cy="2042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359048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ru-RU"/>
            </a:br>
            <a:br>
              <a:rPr lang="ru-RU" sz="1800">
                <a:latin typeface="Times New Roman" pitchFamily="18" charset="0"/>
                <a:cs typeface="Times New Roman" pitchFamily="18" charset="0"/>
              </a:rPr>
            </a:br>
            <a:endParaRPr lang="ru-RU" sz="1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 marL="0" indent="0">
              <a:buNone/>
            </a:pPr>
            <a:r>
              <a:rPr lang="ru-RU"/>
              <a:t>  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404664"/>
            <a:ext cx="806489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/>
          </a:p>
          <a:p>
            <a:r>
              <a:rPr lang="ru-RU"/>
              <a:t>                                  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Всю посуду можно разделить на:         </a:t>
            </a:r>
          </a:p>
          <a:p>
            <a:endParaRPr lang="ru-RU" sz="2000" b="1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30" b="12034"/>
          <a:stretch>
            <a:fillRect/>
          </a:stretch>
        </p:blipFill>
        <p:spPr bwMode="auto">
          <a:xfrm>
            <a:off x="2722524" y="1301371"/>
            <a:ext cx="3600400" cy="1488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5149" y="2536121"/>
            <a:ext cx="2630667" cy="197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3667096"/>
            <a:ext cx="2890984" cy="2168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28929" y="2564903"/>
            <a:ext cx="2396924" cy="2132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594842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осуда бывает разная. Посуда, в которой готовят пищу называется кухонной. К 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681127"/>
            <a:ext cx="4027757" cy="3014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Сковорода. В ней можно пожарить картошку, яйца, оладьи и еще многое другое.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3009" y="3501008"/>
            <a:ext cx="3833447" cy="311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43009" y="442970"/>
            <a:ext cx="3944604" cy="273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6024" y="33265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Кухонная посуда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– посуда, в которой готовят пищу. 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      С ней мы ежедневно встречаемся на         кухне — это: сковороды, кастрюли, ковши, сотейники и др. </a:t>
            </a:r>
          </a:p>
        </p:txBody>
      </p:sp>
    </p:spTree>
    <p:extLst>
      <p:ext uri="{BB962C8B-B14F-4D97-AF65-F5344CB8AC3E}">
        <p14:creationId xmlns:p14="http://schemas.microsoft.com/office/powerpoint/2010/main" val="193832812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22839" y="4293096"/>
            <a:ext cx="3312790" cy="2479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576" y="2090256"/>
            <a:ext cx="3213461" cy="2404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5629" y="2924944"/>
            <a:ext cx="3248957" cy="243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29138" y="404664"/>
            <a:ext cx="3225602" cy="2419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3528" y="672344"/>
            <a:ext cx="48245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Столовая посуда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– посуда, из которой едят. Всё то, что мы регулярно видим на обеденном столе: тарелки, стаканы, соусницы, чашки, кружки, ложки, вилки, ножи и т.д.</a:t>
            </a:r>
          </a:p>
        </p:txBody>
      </p:sp>
    </p:spTree>
    <p:extLst>
      <p:ext uri="{BB962C8B-B14F-4D97-AF65-F5344CB8AC3E}">
        <p14:creationId xmlns:p14="http://schemas.microsoft.com/office/powerpoint/2010/main" val="319737827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2881" y="4509120"/>
            <a:ext cx="29527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flipH="1">
            <a:off x="3421258" y="1361008"/>
            <a:ext cx="1944216" cy="411783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7457690" y="2492896"/>
            <a:ext cx="495611" cy="379601"/>
          </a:xfrm>
        </p:spPr>
        <p:txBody>
          <a:bodyPr>
            <a:normAutofit/>
          </a:bodyPr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5536" y="2060848"/>
            <a:ext cx="2992068" cy="223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165970"/>
            <a:ext cx="3528392" cy="2646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11446" y="3195173"/>
            <a:ext cx="29527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9632" y="4300073"/>
            <a:ext cx="29527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366571"/>
            <a:ext cx="30060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>
                <a:latin typeface="Times New Roman" pitchFamily="18" charset="0"/>
                <a:cs typeface="Times New Roman" pitchFamily="18" charset="0"/>
              </a:rPr>
              <a:t>Чайная посуда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–посуда, из которой пьют чай.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это чайник, чашки, блюдца и т.д.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248" y="69338"/>
            <a:ext cx="1748903" cy="179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8914" y="1700808"/>
            <a:ext cx="2785152" cy="2084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923084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Arial"/>
        <a:cs typeface="Arial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Arial"/>
        <a:cs typeface="Arial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396</TotalTime>
  <Words>274</Words>
  <Application>Microsoft Office PowerPoint</Application>
  <PresentationFormat>Экран (4:3)</PresentationFormat>
  <Paragraphs>51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Century Schoolbook</vt:lpstr>
      <vt:lpstr>Times New Roman</vt:lpstr>
      <vt:lpstr>Wingdings</vt:lpstr>
      <vt:lpstr>Wingdings 2</vt:lpstr>
      <vt:lpstr>Эркер</vt:lpstr>
      <vt:lpstr> Лексическая тема «Посуда».</vt:lpstr>
      <vt:lpstr>   Что поможет без труда                                      Приготовить нам всегда  И обед, и завтрак, ужин?  Что для этого нам нужно?                                             (Посуда)  Посуда –предметы для хранения, приготовления или подачи пищи. </vt:lpstr>
      <vt:lpstr>Презентация PowerPoint</vt:lpstr>
      <vt:lpstr>  </vt:lpstr>
      <vt:lpstr>     Потом появилась стеклянная, металлическая, фарфоровая посуда.         Люди очень бережно относятся к  посуде, поскольку она может  разбиться, и пропадает труд человека, который её делал.                                                                     Посуду моют, чистят, вытирают, чтобы она всегда была чистой и из неё приятно было есть.     </vt:lpstr>
      <vt:lpstr>  </vt:lpstr>
      <vt:lpstr>Презентация PowerPoint</vt:lpstr>
      <vt:lpstr>Презентация PowerPoint</vt:lpstr>
      <vt:lpstr>Презентация PowerPoint</vt:lpstr>
      <vt:lpstr>Помогите девочке Тане поставить чайную посуду на поднос, столовую – на обеденный стол, а кухонную – в шкафчик.</vt:lpstr>
      <vt:lpstr>                Игра «Найди пару»</vt:lpstr>
      <vt:lpstr>Презентация PowerPoint</vt:lpstr>
      <vt:lpstr>             Игра «Назови части посуды»</vt:lpstr>
      <vt:lpstr>                                         Игра «Скажи ласково»</vt:lpstr>
      <vt:lpstr>               Игра «Из чего сделана посуда?» </vt:lpstr>
      <vt:lpstr>            Игра «Где находится ложка?»</vt:lpstr>
      <vt:lpstr>     Игра «Подскажите нужные слова»</vt:lpstr>
      <vt:lpstr>Игра «Сравни»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Ознакомление с окружающим миром и развитие речи Лексическая тема «Посуда».</dc:title>
  <dc:creator>USER</dc:creator>
  <cp:lastModifiedBy>Lenovo</cp:lastModifiedBy>
  <cp:revision>39</cp:revision>
  <dcterms:created xsi:type="dcterms:W3CDTF">2020-08-16T19:58:37Z</dcterms:created>
  <dcterms:modified xsi:type="dcterms:W3CDTF">2023-01-04T19:07:09Z</dcterms:modified>
</cp:coreProperties>
</file>