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300" r:id="rId3"/>
    <p:sldId id="301" r:id="rId4"/>
    <p:sldId id="283" r:id="rId5"/>
    <p:sldId id="280" r:id="rId6"/>
    <p:sldId id="281" r:id="rId7"/>
    <p:sldId id="282" r:id="rId8"/>
    <p:sldId id="285" r:id="rId9"/>
    <p:sldId id="288" r:id="rId10"/>
    <p:sldId id="289" r:id="rId11"/>
    <p:sldId id="276" r:id="rId12"/>
    <p:sldId id="304" r:id="rId13"/>
    <p:sldId id="303" r:id="rId14"/>
    <p:sldId id="316" r:id="rId15"/>
    <p:sldId id="302" r:id="rId16"/>
    <p:sldId id="314" r:id="rId17"/>
    <p:sldId id="315" r:id="rId18"/>
    <p:sldId id="305" r:id="rId19"/>
    <p:sldId id="290" r:id="rId20"/>
    <p:sldId id="292" r:id="rId21"/>
    <p:sldId id="291" r:id="rId22"/>
    <p:sldId id="269" r:id="rId23"/>
    <p:sldId id="274" r:id="rId24"/>
    <p:sldId id="318" r:id="rId25"/>
    <p:sldId id="317" r:id="rId26"/>
    <p:sldId id="319" r:id="rId27"/>
    <p:sldId id="320" r:id="rId28"/>
    <p:sldId id="321" r:id="rId29"/>
    <p:sldId id="32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DF2141"/>
    <a:srgbClr val="C846A6"/>
    <a:srgbClr val="FF66CC"/>
    <a:srgbClr val="FF99CC"/>
    <a:srgbClr val="FF9933"/>
    <a:srgbClr val="996633"/>
    <a:srgbClr val="FF3300"/>
    <a:srgbClr val="000000"/>
    <a:srgbClr val="FF99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FF991-75BA-47CE-84AD-65A14D3A714E}" type="datetimeFigureOut">
              <a:rPr lang="ru-RU" smtClean="0"/>
              <a:pPr/>
              <a:t>12.05.2018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C32AB-8FBF-4813-AA8C-FF75C1DF19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421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32AB-8FBF-4813-AA8C-FF75C1DF19B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0514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32AB-8FBF-4813-AA8C-FF75C1DF19B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211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AF0D-4599-43C8-B642-5D1A516FBB6B}" type="datetimeFigureOut">
              <a:rPr lang="ru-RU" smtClean="0"/>
              <a:pPr/>
              <a:t>12.05.2018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0FEAE-A31F-4B39-AD71-3A6AE6EA6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2181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AF0D-4599-43C8-B642-5D1A516FBB6B}" type="datetimeFigureOut">
              <a:rPr lang="ru-RU" smtClean="0"/>
              <a:pPr/>
              <a:t>12.05.2018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0FEAE-A31F-4B39-AD71-3A6AE6EA6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2709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AF0D-4599-43C8-B642-5D1A516FBB6B}" type="datetimeFigureOut">
              <a:rPr lang="ru-RU" smtClean="0"/>
              <a:pPr/>
              <a:t>12.05.2018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0FEAE-A31F-4B39-AD71-3A6AE6EA6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2598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AF0D-4599-43C8-B642-5D1A516FBB6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0FEAE-A31F-4B39-AD71-3A6AE6EA6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8386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AF0D-4599-43C8-B642-5D1A516FBB6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0FEAE-A31F-4B39-AD71-3A6AE6EA6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2518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AF0D-4599-43C8-B642-5D1A516FBB6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0FEAE-A31F-4B39-AD71-3A6AE6EA6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2703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AF0D-4599-43C8-B642-5D1A516FBB6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0FEAE-A31F-4B39-AD71-3A6AE6EA6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068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AF0D-4599-43C8-B642-5D1A516FBB6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0FEAE-A31F-4B39-AD71-3A6AE6EA6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7204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AF0D-4599-43C8-B642-5D1A516FBB6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0FEAE-A31F-4B39-AD71-3A6AE6EA6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2378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AF0D-4599-43C8-B642-5D1A516FBB6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0FEAE-A31F-4B39-AD71-3A6AE6EA6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5773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AF0D-4599-43C8-B642-5D1A516FBB6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0FEAE-A31F-4B39-AD71-3A6AE6EA6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7840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AF0D-4599-43C8-B642-5D1A516FBB6B}" type="datetimeFigureOut">
              <a:rPr lang="ru-RU" smtClean="0"/>
              <a:pPr/>
              <a:t>12.05.2018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0FEAE-A31F-4B39-AD71-3A6AE6EA6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8227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AF0D-4599-43C8-B642-5D1A516FBB6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0FEAE-A31F-4B39-AD71-3A6AE6EA6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602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AF0D-4599-43C8-B642-5D1A516FBB6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0FEAE-A31F-4B39-AD71-3A6AE6EA6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8207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AF0D-4599-43C8-B642-5D1A516FBB6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0FEAE-A31F-4B39-AD71-3A6AE6EA6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9241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AF0D-4599-43C8-B642-5D1A516FBB6B}" type="datetimeFigureOut">
              <a:rPr lang="ru-RU" smtClean="0"/>
              <a:pPr/>
              <a:t>12.05.2018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0FEAE-A31F-4B39-AD71-3A6AE6EA6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40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AF0D-4599-43C8-B642-5D1A516FBB6B}" type="datetimeFigureOut">
              <a:rPr lang="ru-RU" smtClean="0"/>
              <a:pPr/>
              <a:t>12.05.2018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0FEAE-A31F-4B39-AD71-3A6AE6EA6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8779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AF0D-4599-43C8-B642-5D1A516FBB6B}" type="datetimeFigureOut">
              <a:rPr lang="ru-RU" smtClean="0"/>
              <a:pPr/>
              <a:t>12.05.2018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0FEAE-A31F-4B39-AD71-3A6AE6EA6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3092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AF0D-4599-43C8-B642-5D1A516FBB6B}" type="datetimeFigureOut">
              <a:rPr lang="ru-RU" smtClean="0"/>
              <a:pPr/>
              <a:t>12.05.2018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0FEAE-A31F-4B39-AD71-3A6AE6EA6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1257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AF0D-4599-43C8-B642-5D1A516FBB6B}" type="datetimeFigureOut">
              <a:rPr lang="ru-RU" smtClean="0"/>
              <a:pPr/>
              <a:t>12.05.2018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0FEAE-A31F-4B39-AD71-3A6AE6EA6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9147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AF0D-4599-43C8-B642-5D1A516FBB6B}" type="datetimeFigureOut">
              <a:rPr lang="ru-RU" smtClean="0"/>
              <a:pPr/>
              <a:t>12.05.2018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0FEAE-A31F-4B39-AD71-3A6AE6EA6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9518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AF0D-4599-43C8-B642-5D1A516FBB6B}" type="datetimeFigureOut">
              <a:rPr lang="ru-RU" smtClean="0"/>
              <a:pPr/>
              <a:t>12.05.2018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0FEAE-A31F-4B39-AD71-3A6AE6EA6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9720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3AF0D-4599-43C8-B642-5D1A516FBB6B}" type="datetimeFigureOut">
              <a:rPr lang="ru-RU" smtClean="0"/>
              <a:pPr/>
              <a:t>12.05.2018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0FEAE-A31F-4B39-AD71-3A6AE6EA6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042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3AF0D-4599-43C8-B642-5D1A516FBB6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0FEAE-A31F-4B39-AD71-3A6AE6EA66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768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microsoft.com/office/2007/relationships/hdphoto" Target="../media/hdphoto11.wdp"/><Relationship Id="rId4" Type="http://schemas.openxmlformats.org/officeDocument/2006/relationships/image" Target="../media/image1.jpe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slide" Target="slide2.xml"/><Relationship Id="rId4" Type="http://schemas.openxmlformats.org/officeDocument/2006/relationships/image" Target="../media/image1.jpe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slide" Target="slide2.xml"/><Relationship Id="rId4" Type="http://schemas.openxmlformats.org/officeDocument/2006/relationships/image" Target="../media/image1.jpe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.jpeg"/><Relationship Id="rId9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.jpeg"/><Relationship Id="rId9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6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slide" Target="slide2.xm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5.wav"/><Relationship Id="rId7" Type="http://schemas.microsoft.com/office/2007/relationships/hdphoto" Target="../media/hdphoto13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gif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slide" Target="slide2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slide" Target="slide10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slide" Target="slide2.xml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slide" Target="slide2.xml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gif"/><Relationship Id="rId2" Type="http://schemas.openxmlformats.org/officeDocument/2006/relationships/audio" Target="../media/audio6.wav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microsoft.com/office/2007/relationships/hdphoto" Target="../media/hdphoto15.wdp"/><Relationship Id="rId3" Type="http://schemas.openxmlformats.org/officeDocument/2006/relationships/audio" Target="../media/audio7.wav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1.xml"/><Relationship Id="rId16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microsoft.com/office/2007/relationships/hdphoto" Target="../media/hdphoto14.wdp"/><Relationship Id="rId15" Type="http://schemas.microsoft.com/office/2007/relationships/hdphoto" Target="../media/hdphoto16.wdp"/><Relationship Id="rId10" Type="http://schemas.openxmlformats.org/officeDocument/2006/relationships/image" Target="../media/image80.png"/><Relationship Id="rId4" Type="http://schemas.openxmlformats.org/officeDocument/2006/relationships/image" Target="../media/image75.jpeg"/><Relationship Id="rId9" Type="http://schemas.openxmlformats.org/officeDocument/2006/relationships/image" Target="../media/image79.png"/><Relationship Id="rId1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77.png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gif"/><Relationship Id="rId5" Type="http://schemas.openxmlformats.org/officeDocument/2006/relationships/image" Target="../media/image79.pn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5.jpeg"/><Relationship Id="rId9" Type="http://schemas.openxmlformats.org/officeDocument/2006/relationships/audio" Target="../media/audio3.wav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slide" Target="slide2.xml"/><Relationship Id="rId3" Type="http://schemas.openxmlformats.org/officeDocument/2006/relationships/image" Target="../media/image5.jpeg"/><Relationship Id="rId7" Type="http://schemas.openxmlformats.org/officeDocument/2006/relationships/image" Target="../media/image17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audio" Target="../media/audio2.wav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11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5.jpe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7.wdp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17" Type="http://schemas.openxmlformats.org/officeDocument/2006/relationships/slide" Target="slide2.xml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6.wdp"/><Relationship Id="rId5" Type="http://schemas.openxmlformats.org/officeDocument/2006/relationships/image" Target="../media/image5.jpeg"/><Relationship Id="rId15" Type="http://schemas.microsoft.com/office/2007/relationships/hdphoto" Target="../media/hdphoto8.wdp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3.png"/><Relationship Id="rId3" Type="http://schemas.openxmlformats.org/officeDocument/2006/relationships/image" Target="../media/image5.jpeg"/><Relationship Id="rId7" Type="http://schemas.openxmlformats.org/officeDocument/2006/relationships/image" Target="../media/image28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audio" Target="../media/audio3.wav"/><Relationship Id="rId5" Type="http://schemas.openxmlformats.org/officeDocument/2006/relationships/audio" Target="../media/audio2.wav"/><Relationship Id="rId15" Type="http://schemas.openxmlformats.org/officeDocument/2006/relationships/slide" Target="slide2.xml"/><Relationship Id="rId10" Type="http://schemas.openxmlformats.org/officeDocument/2006/relationships/image" Target="../media/image32.png"/><Relationship Id="rId4" Type="http://schemas.openxmlformats.org/officeDocument/2006/relationships/image" Target="../media/image20.pn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003" y="1769841"/>
            <a:ext cx="9144000" cy="1800200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/>
              <a:t>«РАЗВИВАЕМ ИНТЕЛЛЕКТ»</a:t>
            </a:r>
            <a:br>
              <a:rPr lang="ru-RU" sz="4000" b="1" i="1" dirty="0" smtClean="0"/>
            </a:br>
            <a:r>
              <a:rPr lang="ru-RU" sz="4000" b="1" i="1" dirty="0" smtClean="0"/>
              <a:t>(интерактивные игры для детей 5-6 лет)</a:t>
            </a:r>
            <a:endParaRPr lang="ru-RU" sz="4000" b="1" i="1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691679" y="6336164"/>
            <a:ext cx="5832648" cy="504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b="1" i="1" dirty="0">
              <a:solidFill>
                <a:schemeClr val="tx1"/>
              </a:solidFill>
            </a:endParaRPr>
          </a:p>
        </p:txBody>
      </p:sp>
      <p:sp>
        <p:nvSpPr>
          <p:cNvPr id="8" name="Выноска-облако 7"/>
          <p:cNvSpPr/>
          <p:nvPr/>
        </p:nvSpPr>
        <p:spPr>
          <a:xfrm rot="1095276">
            <a:off x="3974679" y="3336686"/>
            <a:ext cx="952014" cy="936760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848597">
            <a:off x="4071869" y="3192055"/>
            <a:ext cx="1222133" cy="7894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472" y="3714752"/>
            <a:ext cx="4606811" cy="33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0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7772400" cy="1470025"/>
          </a:xfrm>
        </p:spPr>
        <p:txBody>
          <a:bodyPr/>
          <a:lstStyle/>
          <a:p>
            <a:r>
              <a:rPr lang="ru-RU" b="1" dirty="0" smtClean="0"/>
              <a:t>«ЧЕГО НЕ ХВАТАЕТ?»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556792"/>
            <a:ext cx="8712968" cy="4464496"/>
          </a:xfrm>
        </p:spPr>
        <p:txBody>
          <a:bodyPr>
            <a:normAutofit/>
          </a:bodyPr>
          <a:lstStyle/>
          <a:p>
            <a:pPr algn="l"/>
            <a:r>
              <a:rPr lang="ru-RU" sz="2400" b="1" i="1" u="sng" dirty="0" smtClean="0">
                <a:solidFill>
                  <a:srgbClr val="000000"/>
                </a:solidFill>
              </a:rPr>
              <a:t>Дидактическая задача</a:t>
            </a:r>
            <a:r>
              <a:rPr lang="ru-RU" sz="2400" b="1" dirty="0" smtClean="0">
                <a:solidFill>
                  <a:srgbClr val="000000"/>
                </a:solidFill>
              </a:rPr>
              <a:t>: развивать наблюдательность, умение устанавливать  закономерности в расположении объектов.</a:t>
            </a:r>
          </a:p>
          <a:p>
            <a:pPr algn="l"/>
            <a:endParaRPr lang="ru-RU" sz="2400" b="1" dirty="0">
              <a:solidFill>
                <a:srgbClr val="000000"/>
              </a:solidFill>
            </a:endParaRPr>
          </a:p>
          <a:p>
            <a:pPr algn="just"/>
            <a:r>
              <a:rPr lang="ru-RU" sz="2400" b="1" i="1" u="sng" dirty="0" smtClean="0">
                <a:solidFill>
                  <a:srgbClr val="000000"/>
                </a:solidFill>
              </a:rPr>
              <a:t>Правила игры</a:t>
            </a:r>
            <a:r>
              <a:rPr lang="ru-RU" sz="2400" b="1" dirty="0" smtClean="0">
                <a:solidFill>
                  <a:srgbClr val="000000"/>
                </a:solidFill>
              </a:rPr>
              <a:t>:  внимательно рассмотри картинки в окошках и определи, какой из 3-х рисунков, расположенных в нижней части слайда,  подходит вместо знака вопроса.</a:t>
            </a:r>
          </a:p>
          <a:p>
            <a:pPr algn="l"/>
            <a:r>
              <a:rPr lang="ru-RU" sz="2400" b="1" dirty="0">
                <a:solidFill>
                  <a:srgbClr val="000000"/>
                </a:solidFill>
              </a:rPr>
              <a:t/>
            </a:r>
            <a:br>
              <a:rPr lang="ru-RU" sz="2400" b="1" dirty="0">
                <a:solidFill>
                  <a:srgbClr val="000000"/>
                </a:solidFill>
              </a:rPr>
            </a:br>
            <a:r>
              <a:rPr lang="ru-RU" sz="2400" b="1" dirty="0">
                <a:solidFill>
                  <a:srgbClr val="000000"/>
                </a:solidFill>
              </a:rPr>
              <a:t>* Переход к следующему заданию осуществляется по </a:t>
            </a:r>
            <a:br>
              <a:rPr lang="ru-RU" sz="2400" b="1" dirty="0">
                <a:solidFill>
                  <a:srgbClr val="000000"/>
                </a:solidFill>
              </a:rPr>
            </a:br>
            <a:r>
              <a:rPr lang="ru-RU" sz="2400" b="1" dirty="0">
                <a:solidFill>
                  <a:srgbClr val="000000"/>
                </a:solidFill>
              </a:rPr>
              <a:t>стрелке          , к перечню игр по управляющей клавише         .</a:t>
            </a:r>
            <a:br>
              <a:rPr lang="ru-RU" sz="2400" b="1" dirty="0">
                <a:solidFill>
                  <a:srgbClr val="000000"/>
                </a:solidFill>
              </a:rPr>
            </a:br>
            <a:endParaRPr lang="ru-RU" sz="2400" b="1" dirty="0">
              <a:solidFill>
                <a:srgbClr val="000000"/>
              </a:solidFill>
            </a:endParaRPr>
          </a:p>
          <a:p>
            <a:pPr algn="l"/>
            <a:endParaRPr lang="ru-RU" sz="2400" b="1" dirty="0">
              <a:solidFill>
                <a:srgbClr val="000000"/>
              </a:solidFill>
            </a:endParaRPr>
          </a:p>
          <a:p>
            <a:pPr algn="l"/>
            <a:endParaRPr lang="ru-RU" sz="2400" b="1" dirty="0">
              <a:solidFill>
                <a:srgbClr val="000000"/>
              </a:solidFill>
            </a:endParaRPr>
          </a:p>
        </p:txBody>
      </p:sp>
      <p:sp>
        <p:nvSpPr>
          <p:cNvPr id="4" name="Скругленный прямоугольник 3">
            <a:hlinkClick r:id="" action="ppaction://hlinkshowjump?jump=nextslide"/>
          </p:cNvPr>
          <p:cNvSpPr/>
          <p:nvPr/>
        </p:nvSpPr>
        <p:spPr>
          <a:xfrm>
            <a:off x="3635896" y="5373216"/>
            <a:ext cx="1656184" cy="7200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СТАРТ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1490936" y="4797152"/>
            <a:ext cx="432048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омой 5">
            <a:hlinkClick r:id="" action="ppaction://noaction" highlightClick="1"/>
          </p:cNvPr>
          <p:cNvSpPr/>
          <p:nvPr/>
        </p:nvSpPr>
        <p:spPr>
          <a:xfrm>
            <a:off x="7812360" y="4725144"/>
            <a:ext cx="432048" cy="432048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479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882098" y="260648"/>
            <a:ext cx="4845333" cy="4896544"/>
            <a:chOff x="459305" y="836712"/>
            <a:chExt cx="4845333" cy="489654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480102" y="836712"/>
              <a:ext cx="4824536" cy="1440160"/>
              <a:chOff x="467544" y="404664"/>
              <a:chExt cx="4824536" cy="1440160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467544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2115489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3779912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" name="Группа 5"/>
            <p:cNvGrpSpPr/>
            <p:nvPr/>
          </p:nvGrpSpPr>
          <p:grpSpPr>
            <a:xfrm>
              <a:off x="459305" y="2564904"/>
              <a:ext cx="4824536" cy="1440160"/>
              <a:chOff x="467544" y="404664"/>
              <a:chExt cx="4824536" cy="1440160"/>
            </a:xfrm>
          </p:grpSpPr>
          <p:sp>
            <p:nvSpPr>
              <p:cNvPr id="11" name="Прямоугольник 10"/>
              <p:cNvSpPr/>
              <p:nvPr/>
            </p:nvSpPr>
            <p:spPr>
              <a:xfrm>
                <a:off x="467544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2115489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3779912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" name="Группа 6"/>
            <p:cNvGrpSpPr/>
            <p:nvPr/>
          </p:nvGrpSpPr>
          <p:grpSpPr>
            <a:xfrm>
              <a:off x="480102" y="4293096"/>
              <a:ext cx="4824536" cy="1440160"/>
              <a:chOff x="467544" y="404664"/>
              <a:chExt cx="4824536" cy="1440160"/>
            </a:xfrm>
          </p:grpSpPr>
          <p:sp>
            <p:nvSpPr>
              <p:cNvPr id="8" name="Прямоугольник 7"/>
              <p:cNvSpPr/>
              <p:nvPr/>
            </p:nvSpPr>
            <p:spPr>
              <a:xfrm>
                <a:off x="467544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рямоугольник 8"/>
              <p:cNvSpPr/>
              <p:nvPr/>
            </p:nvSpPr>
            <p:spPr>
              <a:xfrm>
                <a:off x="2115489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3779912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0233" y="617375"/>
            <a:ext cx="1324947" cy="8280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3704" y="2293123"/>
            <a:ext cx="1330549" cy="83159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5096" y="5709259"/>
            <a:ext cx="1292937" cy="80808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1444" y="301588"/>
            <a:ext cx="1358280" cy="135828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8413" y="3757972"/>
            <a:ext cx="1358280" cy="135828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1538" y="1988840"/>
            <a:ext cx="1358280" cy="135828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1584" y="5331086"/>
            <a:ext cx="1358280" cy="135828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1805" y="3883311"/>
            <a:ext cx="1099084" cy="1099084"/>
          </a:xfrm>
          <a:prstGeom prst="rect">
            <a:avLst/>
          </a:prstGeom>
        </p:spPr>
      </p:pic>
      <p:sp>
        <p:nvSpPr>
          <p:cNvPr id="29" name="Овал 28"/>
          <p:cNvSpPr/>
          <p:nvPr/>
        </p:nvSpPr>
        <p:spPr>
          <a:xfrm>
            <a:off x="2049315" y="617375"/>
            <a:ext cx="1219327" cy="82153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5340886" y="2286295"/>
            <a:ext cx="1219327" cy="82153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3697260" y="4022086"/>
            <a:ext cx="1219327" cy="82153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3730491" y="5623188"/>
            <a:ext cx="1219327" cy="821533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Управляющая кнопка: домой 32">
            <a:hlinkClick r:id="rId13" action="ppaction://hlinksldjump" highlightClick="1"/>
          </p:cNvPr>
          <p:cNvSpPr/>
          <p:nvPr/>
        </p:nvSpPr>
        <p:spPr>
          <a:xfrm>
            <a:off x="7092280" y="6069492"/>
            <a:ext cx="720080" cy="684076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>
            <a:hlinkClick r:id="" action="ppaction://hlinkshowjump?jump=nextslide"/>
          </p:cNvPr>
          <p:cNvSpPr/>
          <p:nvPr/>
        </p:nvSpPr>
        <p:spPr>
          <a:xfrm>
            <a:off x="8028384" y="6113302"/>
            <a:ext cx="864096" cy="5760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10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4.72222E-6 -0.2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882098" y="260648"/>
            <a:ext cx="4845333" cy="4896544"/>
            <a:chOff x="459305" y="836712"/>
            <a:chExt cx="4845333" cy="489654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480102" y="836712"/>
              <a:ext cx="4824536" cy="1440160"/>
              <a:chOff x="467544" y="404664"/>
              <a:chExt cx="4824536" cy="1440160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467544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2115489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3779912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" name="Группа 5"/>
            <p:cNvGrpSpPr/>
            <p:nvPr/>
          </p:nvGrpSpPr>
          <p:grpSpPr>
            <a:xfrm>
              <a:off x="459305" y="2564904"/>
              <a:ext cx="4824536" cy="1440160"/>
              <a:chOff x="467544" y="404664"/>
              <a:chExt cx="4824536" cy="1440160"/>
            </a:xfrm>
          </p:grpSpPr>
          <p:sp>
            <p:nvSpPr>
              <p:cNvPr id="11" name="Прямоугольник 10"/>
              <p:cNvSpPr/>
              <p:nvPr/>
            </p:nvSpPr>
            <p:spPr>
              <a:xfrm>
                <a:off x="467544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2115489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3779912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" name="Группа 6"/>
            <p:cNvGrpSpPr/>
            <p:nvPr/>
          </p:nvGrpSpPr>
          <p:grpSpPr>
            <a:xfrm>
              <a:off x="480102" y="4293096"/>
              <a:ext cx="4824536" cy="1440160"/>
              <a:chOff x="467544" y="404664"/>
              <a:chExt cx="4824536" cy="1440160"/>
            </a:xfrm>
          </p:grpSpPr>
          <p:sp>
            <p:nvSpPr>
              <p:cNvPr id="8" name="Прямоугольник 7"/>
              <p:cNvSpPr/>
              <p:nvPr/>
            </p:nvSpPr>
            <p:spPr>
              <a:xfrm>
                <a:off x="467544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рямоугольник 8"/>
              <p:cNvSpPr/>
              <p:nvPr/>
            </p:nvSpPr>
            <p:spPr>
              <a:xfrm>
                <a:off x="2115489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3779912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6559" y="423833"/>
            <a:ext cx="1380729" cy="111378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4334" y="3880217"/>
            <a:ext cx="1380729" cy="111378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5249" y="5512597"/>
            <a:ext cx="1380729" cy="111378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5263" y="346831"/>
            <a:ext cx="1428950" cy="119079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8688" y="5435595"/>
            <a:ext cx="1428950" cy="119079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3707" y="2113524"/>
            <a:ext cx="1428950" cy="119079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53736">
            <a:off x="5465892" y="3877157"/>
            <a:ext cx="1117056" cy="100488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53736">
            <a:off x="3818966" y="2158103"/>
            <a:ext cx="1117056" cy="100488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53736">
            <a:off x="2135397" y="5504732"/>
            <a:ext cx="1117056" cy="100488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5244" y="3784202"/>
            <a:ext cx="1428950" cy="119079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5156" y="423833"/>
            <a:ext cx="1099084" cy="1099084"/>
          </a:xfrm>
          <a:prstGeom prst="rect">
            <a:avLst/>
          </a:prstGeom>
        </p:spPr>
      </p:pic>
      <p:sp>
        <p:nvSpPr>
          <p:cNvPr id="30" name="Управляющая кнопка: домой 29">
            <a:hlinkClick r:id="rId10" action="ppaction://hlinksldjump" highlightClick="1"/>
          </p:cNvPr>
          <p:cNvSpPr/>
          <p:nvPr/>
        </p:nvSpPr>
        <p:spPr>
          <a:xfrm>
            <a:off x="7092280" y="6069492"/>
            <a:ext cx="720080" cy="684076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>
            <a:hlinkClick r:id="" action="ppaction://hlinkshowjump?jump=nextslide"/>
          </p:cNvPr>
          <p:cNvSpPr/>
          <p:nvPr/>
        </p:nvSpPr>
        <p:spPr>
          <a:xfrm>
            <a:off x="8028384" y="6113302"/>
            <a:ext cx="864096" cy="5760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10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0.00069 -0.7328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882098" y="260648"/>
            <a:ext cx="4845333" cy="4896544"/>
            <a:chOff x="459305" y="836712"/>
            <a:chExt cx="4845333" cy="489654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480102" y="836712"/>
              <a:ext cx="4824536" cy="1440160"/>
              <a:chOff x="467544" y="404664"/>
              <a:chExt cx="4824536" cy="1440160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467544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2115489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3779912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" name="Группа 5"/>
            <p:cNvGrpSpPr/>
            <p:nvPr/>
          </p:nvGrpSpPr>
          <p:grpSpPr>
            <a:xfrm>
              <a:off x="459305" y="2564904"/>
              <a:ext cx="4824536" cy="1440160"/>
              <a:chOff x="467544" y="404664"/>
              <a:chExt cx="4824536" cy="1440160"/>
            </a:xfrm>
          </p:grpSpPr>
          <p:sp>
            <p:nvSpPr>
              <p:cNvPr id="11" name="Прямоугольник 10"/>
              <p:cNvSpPr/>
              <p:nvPr/>
            </p:nvSpPr>
            <p:spPr>
              <a:xfrm>
                <a:off x="467544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2115489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3779912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" name="Группа 6"/>
            <p:cNvGrpSpPr/>
            <p:nvPr/>
          </p:nvGrpSpPr>
          <p:grpSpPr>
            <a:xfrm>
              <a:off x="480102" y="4293096"/>
              <a:ext cx="4824536" cy="1440160"/>
              <a:chOff x="467544" y="404664"/>
              <a:chExt cx="4824536" cy="1440160"/>
            </a:xfrm>
          </p:grpSpPr>
          <p:sp>
            <p:nvSpPr>
              <p:cNvPr id="8" name="Прямоугольник 7"/>
              <p:cNvSpPr/>
              <p:nvPr/>
            </p:nvSpPr>
            <p:spPr>
              <a:xfrm>
                <a:off x="467544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рямоугольник 8"/>
              <p:cNvSpPr/>
              <p:nvPr/>
            </p:nvSpPr>
            <p:spPr>
              <a:xfrm>
                <a:off x="2115489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3779912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6559" y="423833"/>
            <a:ext cx="1380729" cy="111378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4334" y="3880217"/>
            <a:ext cx="1380729" cy="111378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5249" y="5512597"/>
            <a:ext cx="1380729" cy="111378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15263" y="346831"/>
            <a:ext cx="1428950" cy="119079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8688" y="5435595"/>
            <a:ext cx="1428950" cy="119079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3707" y="2113524"/>
            <a:ext cx="1428950" cy="119079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53736">
            <a:off x="2166170" y="415965"/>
            <a:ext cx="1117056" cy="100488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53736">
            <a:off x="5465892" y="3877157"/>
            <a:ext cx="1117056" cy="100488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53736">
            <a:off x="3818966" y="2158103"/>
            <a:ext cx="1117056" cy="100488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53736">
            <a:off x="2135397" y="5504732"/>
            <a:ext cx="1117056" cy="100488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1805" y="2113524"/>
            <a:ext cx="1099084" cy="109908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5244" y="3784202"/>
            <a:ext cx="1428950" cy="1190791"/>
          </a:xfrm>
          <a:prstGeom prst="rect">
            <a:avLst/>
          </a:prstGeom>
        </p:spPr>
      </p:pic>
      <p:sp>
        <p:nvSpPr>
          <p:cNvPr id="29" name="Управляющая кнопка: домой 28">
            <a:hlinkClick r:id="rId10" action="ppaction://hlinksldjump" highlightClick="1"/>
          </p:cNvPr>
          <p:cNvSpPr/>
          <p:nvPr/>
        </p:nvSpPr>
        <p:spPr>
          <a:xfrm>
            <a:off x="7092280" y="6069492"/>
            <a:ext cx="720080" cy="684076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>
            <a:hlinkClick r:id="" action="ppaction://hlinkshowjump?jump=nextslide"/>
          </p:cNvPr>
          <p:cNvSpPr/>
          <p:nvPr/>
        </p:nvSpPr>
        <p:spPr>
          <a:xfrm>
            <a:off x="8028384" y="6113302"/>
            <a:ext cx="864096" cy="5760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319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18871 -0.5004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-25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882098" y="260648"/>
            <a:ext cx="4845333" cy="4896544"/>
            <a:chOff x="459305" y="836712"/>
            <a:chExt cx="4845333" cy="4896544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480102" y="836712"/>
              <a:ext cx="4824536" cy="1440160"/>
              <a:chOff x="467544" y="404664"/>
              <a:chExt cx="4824536" cy="1440160"/>
            </a:xfrm>
          </p:grpSpPr>
          <p:sp>
            <p:nvSpPr>
              <p:cNvPr id="12" name="Прямоугольник 11"/>
              <p:cNvSpPr/>
              <p:nvPr/>
            </p:nvSpPr>
            <p:spPr>
              <a:xfrm>
                <a:off x="467544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2115489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3779912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6" name="Группа 15"/>
            <p:cNvGrpSpPr/>
            <p:nvPr/>
          </p:nvGrpSpPr>
          <p:grpSpPr>
            <a:xfrm>
              <a:off x="459305" y="2564904"/>
              <a:ext cx="4824536" cy="1440160"/>
              <a:chOff x="467544" y="404664"/>
              <a:chExt cx="4824536" cy="1440160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467544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2115489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3779912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0" name="Группа 19"/>
            <p:cNvGrpSpPr/>
            <p:nvPr/>
          </p:nvGrpSpPr>
          <p:grpSpPr>
            <a:xfrm>
              <a:off x="480102" y="4293096"/>
              <a:ext cx="4824536" cy="1440160"/>
              <a:chOff x="467544" y="404664"/>
              <a:chExt cx="4824536" cy="1440160"/>
            </a:xfrm>
          </p:grpSpPr>
          <p:sp>
            <p:nvSpPr>
              <p:cNvPr id="21" name="Прямоугольник 20"/>
              <p:cNvSpPr/>
              <p:nvPr/>
            </p:nvSpPr>
            <p:spPr>
              <a:xfrm>
                <a:off x="467544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2115489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3779912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2895" y="260648"/>
            <a:ext cx="1555488" cy="132628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6953" y="3645024"/>
            <a:ext cx="1555488" cy="132628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6570" y="5338058"/>
            <a:ext cx="1555488" cy="132628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08142">
            <a:off x="5358505" y="231737"/>
            <a:ext cx="1225685" cy="134076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08142">
            <a:off x="1996252" y="3684114"/>
            <a:ext cx="1225685" cy="134076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08142">
            <a:off x="3630713" y="1981142"/>
            <a:ext cx="1225685" cy="134076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382887">
            <a:off x="1921410" y="5348116"/>
            <a:ext cx="1225685" cy="134076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755696">
            <a:off x="3606434" y="484148"/>
            <a:ext cx="1228851" cy="122885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755696">
            <a:off x="5565033" y="5498876"/>
            <a:ext cx="1228851" cy="122885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8640" y="2179527"/>
            <a:ext cx="1099084" cy="109908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755696">
            <a:off x="5336124" y="3944756"/>
            <a:ext cx="1228851" cy="1228851"/>
          </a:xfrm>
          <a:prstGeom prst="rect">
            <a:avLst/>
          </a:prstGeom>
        </p:spPr>
      </p:pic>
      <p:sp>
        <p:nvSpPr>
          <p:cNvPr id="34" name="Управляющая кнопка: домой 33">
            <a:hlinkClick r:id="rId9" action="ppaction://hlinksldjump" highlightClick="1"/>
          </p:cNvPr>
          <p:cNvSpPr/>
          <p:nvPr/>
        </p:nvSpPr>
        <p:spPr>
          <a:xfrm>
            <a:off x="7092280" y="6069492"/>
            <a:ext cx="720080" cy="684076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право 36">
            <a:hlinkClick r:id="" action="ppaction://hlinkshowjump?jump=nextslide"/>
          </p:cNvPr>
          <p:cNvSpPr/>
          <p:nvPr/>
        </p:nvSpPr>
        <p:spPr>
          <a:xfrm>
            <a:off x="8028384" y="6113302"/>
            <a:ext cx="864096" cy="5760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979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11111E-6 L -0.37517 -0.503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7" y="-25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882098" y="260648"/>
            <a:ext cx="4845333" cy="4896544"/>
            <a:chOff x="459305" y="836712"/>
            <a:chExt cx="4845333" cy="4896544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480102" y="836712"/>
              <a:ext cx="4824536" cy="1440160"/>
              <a:chOff x="467544" y="404664"/>
              <a:chExt cx="4824536" cy="1440160"/>
            </a:xfrm>
          </p:grpSpPr>
          <p:sp>
            <p:nvSpPr>
              <p:cNvPr id="12" name="Прямоугольник 11"/>
              <p:cNvSpPr/>
              <p:nvPr/>
            </p:nvSpPr>
            <p:spPr>
              <a:xfrm>
                <a:off x="467544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2115489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3779912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6" name="Группа 15"/>
            <p:cNvGrpSpPr/>
            <p:nvPr/>
          </p:nvGrpSpPr>
          <p:grpSpPr>
            <a:xfrm>
              <a:off x="459305" y="2564904"/>
              <a:ext cx="4824536" cy="1440160"/>
              <a:chOff x="467544" y="404664"/>
              <a:chExt cx="4824536" cy="1440160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467544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2115489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3779912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0" name="Группа 19"/>
            <p:cNvGrpSpPr/>
            <p:nvPr/>
          </p:nvGrpSpPr>
          <p:grpSpPr>
            <a:xfrm>
              <a:off x="480102" y="4293096"/>
              <a:ext cx="4824536" cy="1440160"/>
              <a:chOff x="467544" y="404664"/>
              <a:chExt cx="4824536" cy="1440160"/>
            </a:xfrm>
          </p:grpSpPr>
          <p:sp>
            <p:nvSpPr>
              <p:cNvPr id="21" name="Прямоугольник 20"/>
              <p:cNvSpPr/>
              <p:nvPr/>
            </p:nvSpPr>
            <p:spPr>
              <a:xfrm>
                <a:off x="467544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2115489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3779912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2895" y="260648"/>
            <a:ext cx="1555488" cy="132628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6953" y="3645024"/>
            <a:ext cx="1555488" cy="132628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8710" y="5341730"/>
            <a:ext cx="1555488" cy="132628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08142">
            <a:off x="5358505" y="231737"/>
            <a:ext cx="1225685" cy="134076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08142">
            <a:off x="1996252" y="3684114"/>
            <a:ext cx="1225685" cy="134076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08142">
            <a:off x="3630713" y="1981142"/>
            <a:ext cx="1225685" cy="134076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08142">
            <a:off x="5483901" y="5270325"/>
            <a:ext cx="1225685" cy="134076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755696">
            <a:off x="3606434" y="484148"/>
            <a:ext cx="1228851" cy="122885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755696">
            <a:off x="1703380" y="5458185"/>
            <a:ext cx="1228851" cy="122885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633" y="2159378"/>
            <a:ext cx="1099084" cy="109908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755696">
            <a:off x="5336124" y="3944756"/>
            <a:ext cx="1228851" cy="122885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755696">
            <a:off x="1994669" y="2196618"/>
            <a:ext cx="1228851" cy="1228851"/>
          </a:xfrm>
          <a:prstGeom prst="rect">
            <a:avLst/>
          </a:prstGeom>
        </p:spPr>
      </p:pic>
      <p:sp>
        <p:nvSpPr>
          <p:cNvPr id="33" name="Управляющая кнопка: домой 32">
            <a:hlinkClick r:id="rId9" action="ppaction://hlinksldjump" highlightClick="1"/>
          </p:cNvPr>
          <p:cNvSpPr/>
          <p:nvPr/>
        </p:nvSpPr>
        <p:spPr>
          <a:xfrm>
            <a:off x="7092280" y="6069492"/>
            <a:ext cx="720080" cy="684076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право 35">
            <a:hlinkClick r:id="" action="ppaction://hlinkshowjump?jump=nextslide"/>
          </p:cNvPr>
          <p:cNvSpPr/>
          <p:nvPr/>
        </p:nvSpPr>
        <p:spPr>
          <a:xfrm>
            <a:off x="8028384" y="6113302"/>
            <a:ext cx="864096" cy="5760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560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21965E-6 L 0.18715 -0.4929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58" y="-246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882098" y="260648"/>
            <a:ext cx="4845333" cy="4896544"/>
            <a:chOff x="459305" y="836712"/>
            <a:chExt cx="4845333" cy="489654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480102" y="836712"/>
              <a:ext cx="4824536" cy="1440160"/>
              <a:chOff x="467544" y="404664"/>
              <a:chExt cx="4824536" cy="1440160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467544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2115489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3779912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" name="Группа 5"/>
            <p:cNvGrpSpPr/>
            <p:nvPr/>
          </p:nvGrpSpPr>
          <p:grpSpPr>
            <a:xfrm>
              <a:off x="459305" y="2564904"/>
              <a:ext cx="4824536" cy="1440160"/>
              <a:chOff x="467544" y="404664"/>
              <a:chExt cx="4824536" cy="1440160"/>
            </a:xfrm>
          </p:grpSpPr>
          <p:sp>
            <p:nvSpPr>
              <p:cNvPr id="11" name="Прямоугольник 10"/>
              <p:cNvSpPr/>
              <p:nvPr/>
            </p:nvSpPr>
            <p:spPr>
              <a:xfrm>
                <a:off x="467544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2115489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3779912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" name="Группа 6"/>
            <p:cNvGrpSpPr/>
            <p:nvPr/>
          </p:nvGrpSpPr>
          <p:grpSpPr>
            <a:xfrm>
              <a:off x="480102" y="4293096"/>
              <a:ext cx="4824536" cy="1440160"/>
              <a:chOff x="467544" y="404664"/>
              <a:chExt cx="4824536" cy="1440160"/>
            </a:xfrm>
          </p:grpSpPr>
          <p:sp>
            <p:nvSpPr>
              <p:cNvPr id="8" name="Прямоугольник 7"/>
              <p:cNvSpPr/>
              <p:nvPr/>
            </p:nvSpPr>
            <p:spPr>
              <a:xfrm>
                <a:off x="467544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рямоугольник 8"/>
              <p:cNvSpPr/>
              <p:nvPr/>
            </p:nvSpPr>
            <p:spPr>
              <a:xfrm>
                <a:off x="2115489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3779912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404664"/>
            <a:ext cx="952500" cy="9525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3861048"/>
            <a:ext cx="952500" cy="9525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5637052"/>
            <a:ext cx="952500" cy="952500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3808533" y="504477"/>
            <a:ext cx="1262252" cy="968083"/>
            <a:chOff x="3808533" y="504477"/>
            <a:chExt cx="1262252" cy="968083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987280">
              <a:off x="3808533" y="520060"/>
              <a:ext cx="952500" cy="952500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750157">
              <a:off x="4118285" y="504477"/>
              <a:ext cx="952500" cy="952500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2089235" y="2224878"/>
            <a:ext cx="1262252" cy="968083"/>
            <a:chOff x="3808533" y="504477"/>
            <a:chExt cx="1262252" cy="968083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987280">
              <a:off x="3808533" y="520060"/>
              <a:ext cx="952500" cy="952500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750157">
              <a:off x="4118285" y="504477"/>
              <a:ext cx="952500" cy="952500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5218132" y="5637951"/>
            <a:ext cx="1262252" cy="968083"/>
            <a:chOff x="3808533" y="504477"/>
            <a:chExt cx="1262252" cy="968083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987280">
              <a:off x="3808533" y="520060"/>
              <a:ext cx="952500" cy="952500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750157">
              <a:off x="4118285" y="504477"/>
              <a:ext cx="952500" cy="952500"/>
            </a:xfrm>
            <a:prstGeom prst="rect">
              <a:avLst/>
            </a:prstGeom>
          </p:spPr>
        </p:pic>
      </p:grpSp>
      <p:grpSp>
        <p:nvGrpSpPr>
          <p:cNvPr id="29" name="Группа 28"/>
          <p:cNvGrpSpPr/>
          <p:nvPr/>
        </p:nvGrpSpPr>
        <p:grpSpPr>
          <a:xfrm>
            <a:off x="5444382" y="3953070"/>
            <a:ext cx="1262252" cy="968083"/>
            <a:chOff x="3808533" y="504477"/>
            <a:chExt cx="1262252" cy="968083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987280">
              <a:off x="3808533" y="520060"/>
              <a:ext cx="952500" cy="952500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750157">
              <a:off x="4118285" y="504477"/>
              <a:ext cx="952500" cy="952500"/>
            </a:xfrm>
            <a:prstGeom prst="rect">
              <a:avLst/>
            </a:prstGeom>
          </p:spPr>
        </p:pic>
      </p:grpSp>
      <p:grpSp>
        <p:nvGrpSpPr>
          <p:cNvPr id="36" name="Группа 35"/>
          <p:cNvGrpSpPr/>
          <p:nvPr/>
        </p:nvGrpSpPr>
        <p:grpSpPr>
          <a:xfrm>
            <a:off x="1985488" y="461731"/>
            <a:ext cx="1535376" cy="975101"/>
            <a:chOff x="1985488" y="461731"/>
            <a:chExt cx="1535376" cy="975101"/>
          </a:xfrm>
        </p:grpSpPr>
        <p:grpSp>
          <p:nvGrpSpPr>
            <p:cNvPr id="32" name="Группа 31"/>
            <p:cNvGrpSpPr/>
            <p:nvPr/>
          </p:nvGrpSpPr>
          <p:grpSpPr>
            <a:xfrm rot="1442317">
              <a:off x="1985488" y="461731"/>
              <a:ext cx="1262252" cy="968083"/>
              <a:chOff x="3808533" y="504477"/>
              <a:chExt cx="1262252" cy="968083"/>
            </a:xfrm>
          </p:grpSpPr>
          <p:pic>
            <p:nvPicPr>
              <p:cNvPr id="33" name="Рисунок 3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987280">
                <a:off x="3808533" y="520060"/>
                <a:ext cx="952500" cy="952500"/>
              </a:xfrm>
              <a:prstGeom prst="rect">
                <a:avLst/>
              </a:prstGeom>
            </p:spPr>
          </p:pic>
          <p:pic>
            <p:nvPicPr>
              <p:cNvPr id="34" name="Рисунок 3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9750157">
                <a:off x="4118285" y="504477"/>
                <a:ext cx="952500" cy="952500"/>
              </a:xfrm>
              <a:prstGeom prst="rect">
                <a:avLst/>
              </a:prstGeom>
            </p:spPr>
          </p:pic>
        </p:grpSp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010114">
              <a:off x="2568364" y="484332"/>
              <a:ext cx="952500" cy="952500"/>
            </a:xfrm>
            <a:prstGeom prst="rect">
              <a:avLst/>
            </a:prstGeom>
          </p:spPr>
        </p:pic>
      </p:grpSp>
      <p:grpSp>
        <p:nvGrpSpPr>
          <p:cNvPr id="37" name="Группа 36"/>
          <p:cNvGrpSpPr/>
          <p:nvPr/>
        </p:nvGrpSpPr>
        <p:grpSpPr>
          <a:xfrm>
            <a:off x="5236446" y="2213577"/>
            <a:ext cx="1535376" cy="975101"/>
            <a:chOff x="1985488" y="461731"/>
            <a:chExt cx="1535376" cy="975101"/>
          </a:xfrm>
        </p:grpSpPr>
        <p:grpSp>
          <p:nvGrpSpPr>
            <p:cNvPr id="38" name="Группа 37"/>
            <p:cNvGrpSpPr/>
            <p:nvPr/>
          </p:nvGrpSpPr>
          <p:grpSpPr>
            <a:xfrm rot="1442317">
              <a:off x="1985488" y="461731"/>
              <a:ext cx="1262252" cy="968083"/>
              <a:chOff x="3808533" y="504477"/>
              <a:chExt cx="1262252" cy="968083"/>
            </a:xfrm>
          </p:grpSpPr>
          <p:pic>
            <p:nvPicPr>
              <p:cNvPr id="40" name="Рисунок 3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987280">
                <a:off x="3808533" y="520060"/>
                <a:ext cx="952500" cy="952500"/>
              </a:xfrm>
              <a:prstGeom prst="rect">
                <a:avLst/>
              </a:prstGeom>
            </p:spPr>
          </p:pic>
          <p:pic>
            <p:nvPicPr>
              <p:cNvPr id="41" name="Рисунок 4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9750157">
                <a:off x="4118285" y="504477"/>
                <a:ext cx="952500" cy="952500"/>
              </a:xfrm>
              <a:prstGeom prst="rect">
                <a:avLst/>
              </a:prstGeom>
            </p:spPr>
          </p:pic>
        </p:grpSp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010114">
              <a:off x="2568364" y="484332"/>
              <a:ext cx="952500" cy="952500"/>
            </a:xfrm>
            <a:prstGeom prst="rect">
              <a:avLst/>
            </a:prstGeom>
          </p:spPr>
        </p:pic>
      </p:grpSp>
      <p:grpSp>
        <p:nvGrpSpPr>
          <p:cNvPr id="42" name="Группа 41"/>
          <p:cNvGrpSpPr/>
          <p:nvPr/>
        </p:nvGrpSpPr>
        <p:grpSpPr>
          <a:xfrm>
            <a:off x="2024693" y="5621430"/>
            <a:ext cx="1535376" cy="975101"/>
            <a:chOff x="1985488" y="461731"/>
            <a:chExt cx="1535376" cy="975101"/>
          </a:xfrm>
        </p:grpSpPr>
        <p:grpSp>
          <p:nvGrpSpPr>
            <p:cNvPr id="43" name="Группа 42"/>
            <p:cNvGrpSpPr/>
            <p:nvPr/>
          </p:nvGrpSpPr>
          <p:grpSpPr>
            <a:xfrm rot="1442317">
              <a:off x="1985488" y="461731"/>
              <a:ext cx="1262252" cy="968083"/>
              <a:chOff x="3808533" y="504477"/>
              <a:chExt cx="1262252" cy="968083"/>
            </a:xfrm>
          </p:grpSpPr>
          <p:pic>
            <p:nvPicPr>
              <p:cNvPr id="45" name="Рисунок 4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987280">
                <a:off x="3808533" y="520060"/>
                <a:ext cx="952500" cy="952500"/>
              </a:xfrm>
              <a:prstGeom prst="rect">
                <a:avLst/>
              </a:prstGeom>
            </p:spPr>
          </p:pic>
          <p:pic>
            <p:nvPicPr>
              <p:cNvPr id="46" name="Рисунок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9750157">
                <a:off x="4118285" y="504477"/>
                <a:ext cx="952500" cy="952500"/>
              </a:xfrm>
              <a:prstGeom prst="rect">
                <a:avLst/>
              </a:prstGeom>
            </p:spPr>
          </p:pic>
        </p:grp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010114">
              <a:off x="2568364" y="484332"/>
              <a:ext cx="952500" cy="952500"/>
            </a:xfrm>
            <a:prstGeom prst="rect">
              <a:avLst/>
            </a:prstGeom>
          </p:spPr>
        </p:pic>
      </p:grpSp>
      <p:pic>
        <p:nvPicPr>
          <p:cNvPr id="50" name="Рисунок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5241" y="2181492"/>
            <a:ext cx="1099084" cy="1099084"/>
          </a:xfrm>
          <a:prstGeom prst="rect">
            <a:avLst/>
          </a:prstGeom>
        </p:spPr>
      </p:pic>
      <p:sp>
        <p:nvSpPr>
          <p:cNvPr id="48" name="Управляющая кнопка: домой 47">
            <a:hlinkClick r:id="rId7" action="ppaction://hlinksldjump" highlightClick="1"/>
          </p:cNvPr>
          <p:cNvSpPr/>
          <p:nvPr/>
        </p:nvSpPr>
        <p:spPr>
          <a:xfrm>
            <a:off x="7092280" y="6069492"/>
            <a:ext cx="720080" cy="684076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право 48">
            <a:hlinkClick r:id="" action="ppaction://hlinkshowjump?jump=nextslide"/>
          </p:cNvPr>
          <p:cNvSpPr/>
          <p:nvPr/>
        </p:nvSpPr>
        <p:spPr>
          <a:xfrm>
            <a:off x="8028384" y="6113302"/>
            <a:ext cx="864096" cy="5760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700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00486 -0.4858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24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5" action="ppaction://hlinksldjump" highlightClick="1"/>
          </p:cNvPr>
          <p:cNvSpPr/>
          <p:nvPr/>
        </p:nvSpPr>
        <p:spPr>
          <a:xfrm>
            <a:off x="7092280" y="6069492"/>
            <a:ext cx="720080" cy="684076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>
            <a:hlinkClick r:id="" action="ppaction://hlinkshowjump?jump=nextslide"/>
          </p:cNvPr>
          <p:cNvSpPr/>
          <p:nvPr/>
        </p:nvSpPr>
        <p:spPr>
          <a:xfrm>
            <a:off x="8028384" y="6113302"/>
            <a:ext cx="864096" cy="5760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1882098" y="260648"/>
            <a:ext cx="4845333" cy="4896544"/>
            <a:chOff x="459305" y="836712"/>
            <a:chExt cx="4845333" cy="489654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480102" y="836712"/>
              <a:ext cx="4824536" cy="1440160"/>
              <a:chOff x="467544" y="404664"/>
              <a:chExt cx="4824536" cy="1440160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467544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2115489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3779912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" name="Группа 5"/>
            <p:cNvGrpSpPr/>
            <p:nvPr/>
          </p:nvGrpSpPr>
          <p:grpSpPr>
            <a:xfrm>
              <a:off x="459305" y="2564904"/>
              <a:ext cx="4824536" cy="1440160"/>
              <a:chOff x="467544" y="404664"/>
              <a:chExt cx="4824536" cy="1440160"/>
            </a:xfrm>
          </p:grpSpPr>
          <p:sp>
            <p:nvSpPr>
              <p:cNvPr id="11" name="Прямоугольник 10"/>
              <p:cNvSpPr/>
              <p:nvPr/>
            </p:nvSpPr>
            <p:spPr>
              <a:xfrm>
                <a:off x="467544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2115489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3779912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" name="Группа 6"/>
            <p:cNvGrpSpPr/>
            <p:nvPr/>
          </p:nvGrpSpPr>
          <p:grpSpPr>
            <a:xfrm>
              <a:off x="480102" y="4293096"/>
              <a:ext cx="4824536" cy="1440160"/>
              <a:chOff x="467544" y="404664"/>
              <a:chExt cx="4824536" cy="1440160"/>
            </a:xfrm>
          </p:grpSpPr>
          <p:sp>
            <p:nvSpPr>
              <p:cNvPr id="8" name="Прямоугольник 7"/>
              <p:cNvSpPr/>
              <p:nvPr/>
            </p:nvSpPr>
            <p:spPr>
              <a:xfrm>
                <a:off x="467544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рямоугольник 8"/>
              <p:cNvSpPr/>
              <p:nvPr/>
            </p:nvSpPr>
            <p:spPr>
              <a:xfrm>
                <a:off x="2115489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3779912" y="404664"/>
                <a:ext cx="1512168" cy="144016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404664"/>
            <a:ext cx="952500" cy="9525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3861048"/>
            <a:ext cx="952500" cy="9525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5637052"/>
            <a:ext cx="952500" cy="952500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3808533" y="504477"/>
            <a:ext cx="1262252" cy="968083"/>
            <a:chOff x="3808533" y="504477"/>
            <a:chExt cx="1262252" cy="968083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987280">
              <a:off x="3808533" y="520060"/>
              <a:ext cx="952500" cy="952500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750157">
              <a:off x="4118285" y="504477"/>
              <a:ext cx="952500" cy="952500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2089235" y="2224878"/>
            <a:ext cx="1262252" cy="968083"/>
            <a:chOff x="3808533" y="504477"/>
            <a:chExt cx="1262252" cy="968083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987280">
              <a:off x="3808533" y="520060"/>
              <a:ext cx="952500" cy="952500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750157">
              <a:off x="4118285" y="504477"/>
              <a:ext cx="952500" cy="952500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5218132" y="5637951"/>
            <a:ext cx="1262252" cy="968083"/>
            <a:chOff x="3808533" y="504477"/>
            <a:chExt cx="1262252" cy="968083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987280">
              <a:off x="3808533" y="520060"/>
              <a:ext cx="952500" cy="952500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750157">
              <a:off x="4118285" y="504477"/>
              <a:ext cx="952500" cy="952500"/>
            </a:xfrm>
            <a:prstGeom prst="rect">
              <a:avLst/>
            </a:prstGeom>
          </p:spPr>
        </p:pic>
      </p:grpSp>
      <p:grpSp>
        <p:nvGrpSpPr>
          <p:cNvPr id="29" name="Группа 28"/>
          <p:cNvGrpSpPr/>
          <p:nvPr/>
        </p:nvGrpSpPr>
        <p:grpSpPr>
          <a:xfrm>
            <a:off x="5444382" y="3953070"/>
            <a:ext cx="1262252" cy="968083"/>
            <a:chOff x="3808533" y="504477"/>
            <a:chExt cx="1262252" cy="968083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987280">
              <a:off x="3808533" y="520060"/>
              <a:ext cx="952500" cy="952500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750157">
              <a:off x="4118285" y="504477"/>
              <a:ext cx="952500" cy="952500"/>
            </a:xfrm>
            <a:prstGeom prst="rect">
              <a:avLst/>
            </a:prstGeom>
          </p:spPr>
        </p:pic>
      </p:grpSp>
      <p:grpSp>
        <p:nvGrpSpPr>
          <p:cNvPr id="36" name="Группа 35"/>
          <p:cNvGrpSpPr/>
          <p:nvPr/>
        </p:nvGrpSpPr>
        <p:grpSpPr>
          <a:xfrm>
            <a:off x="1985488" y="461731"/>
            <a:ext cx="1535376" cy="975101"/>
            <a:chOff x="1985488" y="461731"/>
            <a:chExt cx="1535376" cy="975101"/>
          </a:xfrm>
        </p:grpSpPr>
        <p:grpSp>
          <p:nvGrpSpPr>
            <p:cNvPr id="32" name="Группа 31"/>
            <p:cNvGrpSpPr/>
            <p:nvPr/>
          </p:nvGrpSpPr>
          <p:grpSpPr>
            <a:xfrm rot="1442317">
              <a:off x="1985488" y="461731"/>
              <a:ext cx="1262252" cy="968083"/>
              <a:chOff x="3808533" y="504477"/>
              <a:chExt cx="1262252" cy="968083"/>
            </a:xfrm>
          </p:grpSpPr>
          <p:pic>
            <p:nvPicPr>
              <p:cNvPr id="33" name="Рисунок 3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987280">
                <a:off x="3808533" y="520060"/>
                <a:ext cx="952500" cy="952500"/>
              </a:xfrm>
              <a:prstGeom prst="rect">
                <a:avLst/>
              </a:prstGeom>
            </p:spPr>
          </p:pic>
          <p:pic>
            <p:nvPicPr>
              <p:cNvPr id="34" name="Рисунок 3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9750157">
                <a:off x="4118285" y="504477"/>
                <a:ext cx="952500" cy="952500"/>
              </a:xfrm>
              <a:prstGeom prst="rect">
                <a:avLst/>
              </a:prstGeom>
            </p:spPr>
          </p:pic>
        </p:grpSp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010114">
              <a:off x="2568364" y="484332"/>
              <a:ext cx="952500" cy="952500"/>
            </a:xfrm>
            <a:prstGeom prst="rect">
              <a:avLst/>
            </a:prstGeom>
          </p:spPr>
        </p:pic>
      </p:grpSp>
      <p:grpSp>
        <p:nvGrpSpPr>
          <p:cNvPr id="37" name="Группа 36"/>
          <p:cNvGrpSpPr/>
          <p:nvPr/>
        </p:nvGrpSpPr>
        <p:grpSpPr>
          <a:xfrm>
            <a:off x="5236446" y="2213577"/>
            <a:ext cx="1535376" cy="975101"/>
            <a:chOff x="1985488" y="461731"/>
            <a:chExt cx="1535376" cy="975101"/>
          </a:xfrm>
        </p:grpSpPr>
        <p:grpSp>
          <p:nvGrpSpPr>
            <p:cNvPr id="38" name="Группа 37"/>
            <p:cNvGrpSpPr/>
            <p:nvPr/>
          </p:nvGrpSpPr>
          <p:grpSpPr>
            <a:xfrm rot="1442317">
              <a:off x="1985488" y="461731"/>
              <a:ext cx="1262252" cy="968083"/>
              <a:chOff x="3808533" y="504477"/>
              <a:chExt cx="1262252" cy="968083"/>
            </a:xfrm>
          </p:grpSpPr>
          <p:pic>
            <p:nvPicPr>
              <p:cNvPr id="40" name="Рисунок 3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987280">
                <a:off x="3808533" y="520060"/>
                <a:ext cx="952500" cy="952500"/>
              </a:xfrm>
              <a:prstGeom prst="rect">
                <a:avLst/>
              </a:prstGeom>
            </p:spPr>
          </p:pic>
          <p:pic>
            <p:nvPicPr>
              <p:cNvPr id="41" name="Рисунок 4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9750157">
                <a:off x="4118285" y="504477"/>
                <a:ext cx="952500" cy="952500"/>
              </a:xfrm>
              <a:prstGeom prst="rect">
                <a:avLst/>
              </a:prstGeom>
            </p:spPr>
          </p:pic>
        </p:grpSp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010114">
              <a:off x="2568364" y="484332"/>
              <a:ext cx="952500" cy="952500"/>
            </a:xfrm>
            <a:prstGeom prst="rect">
              <a:avLst/>
            </a:prstGeom>
          </p:spPr>
        </p:pic>
      </p:grpSp>
      <p:grpSp>
        <p:nvGrpSpPr>
          <p:cNvPr id="42" name="Группа 41"/>
          <p:cNvGrpSpPr/>
          <p:nvPr/>
        </p:nvGrpSpPr>
        <p:grpSpPr>
          <a:xfrm>
            <a:off x="2024693" y="5621430"/>
            <a:ext cx="1535376" cy="975101"/>
            <a:chOff x="1985488" y="461731"/>
            <a:chExt cx="1535376" cy="975101"/>
          </a:xfrm>
        </p:grpSpPr>
        <p:grpSp>
          <p:nvGrpSpPr>
            <p:cNvPr id="43" name="Группа 42"/>
            <p:cNvGrpSpPr/>
            <p:nvPr/>
          </p:nvGrpSpPr>
          <p:grpSpPr>
            <a:xfrm rot="1442317">
              <a:off x="1985488" y="461731"/>
              <a:ext cx="1262252" cy="968083"/>
              <a:chOff x="3808533" y="504477"/>
              <a:chExt cx="1262252" cy="968083"/>
            </a:xfrm>
          </p:grpSpPr>
          <p:pic>
            <p:nvPicPr>
              <p:cNvPr id="45" name="Рисунок 4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987280">
                <a:off x="3808533" y="520060"/>
                <a:ext cx="952500" cy="952500"/>
              </a:xfrm>
              <a:prstGeom prst="rect">
                <a:avLst/>
              </a:prstGeom>
            </p:spPr>
          </p:pic>
          <p:pic>
            <p:nvPicPr>
              <p:cNvPr id="46" name="Рисунок 4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rot="19750157">
                <a:off x="4118285" y="504477"/>
                <a:ext cx="952500" cy="952500"/>
              </a:xfrm>
              <a:prstGeom prst="rect">
                <a:avLst/>
              </a:prstGeom>
            </p:spPr>
          </p:pic>
        </p:grp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010114">
              <a:off x="2568364" y="484332"/>
              <a:ext cx="952500" cy="952500"/>
            </a:xfrm>
            <a:prstGeom prst="rect">
              <a:avLst/>
            </a:prstGeom>
          </p:spPr>
        </p:pic>
      </p:grpSp>
      <p:pic>
        <p:nvPicPr>
          <p:cNvPr id="47" name="Рисунок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2277342"/>
            <a:ext cx="952500" cy="95250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7345" y="3867809"/>
            <a:ext cx="1099084" cy="109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10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40741E-7 L 0.1632 -0.2437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0" y="-1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/>
          <a:lstStyle/>
          <a:p>
            <a:r>
              <a:rPr lang="ru-RU" b="1" dirty="0" smtClean="0"/>
              <a:t>«Я ИДУ ИСКАТЬ!»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988840"/>
            <a:ext cx="8640960" cy="3744416"/>
          </a:xfrm>
        </p:spPr>
        <p:txBody>
          <a:bodyPr>
            <a:normAutofit/>
          </a:bodyPr>
          <a:lstStyle/>
          <a:p>
            <a:pPr algn="just"/>
            <a:r>
              <a:rPr lang="ru-RU" sz="2400" b="1" i="1" u="sng" dirty="0" smtClean="0">
                <a:solidFill>
                  <a:srgbClr val="000000"/>
                </a:solidFill>
              </a:rPr>
              <a:t>Дидактическая задача</a:t>
            </a:r>
            <a:r>
              <a:rPr lang="ru-RU" sz="2400" b="1" dirty="0" smtClean="0">
                <a:solidFill>
                  <a:srgbClr val="000000"/>
                </a:solidFill>
              </a:rPr>
              <a:t>: развивать произвольное внимание, наблюдательность; закреплять навыки счёта в пределах первого десятка.</a:t>
            </a:r>
          </a:p>
          <a:p>
            <a:pPr algn="just"/>
            <a:r>
              <a:rPr lang="ru-RU" sz="2400" b="1" i="1" u="sng" dirty="0" smtClean="0">
                <a:solidFill>
                  <a:srgbClr val="000000"/>
                </a:solidFill>
              </a:rPr>
              <a:t>Правила игры</a:t>
            </a:r>
            <a:r>
              <a:rPr lang="ru-RU" sz="2400" b="1" dirty="0" smtClean="0">
                <a:solidFill>
                  <a:srgbClr val="000000"/>
                </a:solidFill>
              </a:rPr>
              <a:t>: внимательно рассмотри все изображения на слайде и найди 10 спрятанных объектов. Выделяй их с помощью мышки.</a:t>
            </a:r>
          </a:p>
          <a:p>
            <a:pPr algn="l"/>
            <a:r>
              <a:rPr lang="ru-RU" sz="2400" b="1" dirty="0">
                <a:solidFill>
                  <a:srgbClr val="000000"/>
                </a:solidFill>
              </a:rPr>
              <a:t>* Переход к следующему заданию осуществляется по </a:t>
            </a:r>
            <a:br>
              <a:rPr lang="ru-RU" sz="2400" b="1" dirty="0">
                <a:solidFill>
                  <a:srgbClr val="000000"/>
                </a:solidFill>
              </a:rPr>
            </a:br>
            <a:r>
              <a:rPr lang="ru-RU" sz="2400" b="1" dirty="0">
                <a:solidFill>
                  <a:srgbClr val="000000"/>
                </a:solidFill>
              </a:rPr>
              <a:t>стрелке          , к перечню игр по управляющей </a:t>
            </a:r>
            <a:r>
              <a:rPr lang="ru-RU" sz="2400" b="1" dirty="0" smtClean="0">
                <a:solidFill>
                  <a:srgbClr val="000000"/>
                </a:solidFill>
              </a:rPr>
              <a:t>клавише           .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1449372" y="4797152"/>
            <a:ext cx="432048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" action="ppaction://noaction" highlightClick="1"/>
          </p:cNvPr>
          <p:cNvSpPr/>
          <p:nvPr/>
        </p:nvSpPr>
        <p:spPr>
          <a:xfrm>
            <a:off x="7812360" y="4707823"/>
            <a:ext cx="432048" cy="432048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>
            <a:hlinkClick r:id="" action="ppaction://hlinkshowjump?jump=nextslide"/>
          </p:cNvPr>
          <p:cNvSpPr/>
          <p:nvPr/>
        </p:nvSpPr>
        <p:spPr>
          <a:xfrm>
            <a:off x="3563888" y="5517232"/>
            <a:ext cx="1656184" cy="7200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СТАРТ</a:t>
            </a:r>
            <a:endParaRPr lang="ru-R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769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48212" flipH="1">
            <a:off x="7224196" y="4990273"/>
            <a:ext cx="1403962" cy="16888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2843728"/>
            <a:ext cx="762000" cy="1300162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964723">
            <a:off x="1959114" y="4906678"/>
            <a:ext cx="7620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21571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9000"/>
    </mc:Choice>
    <mc:Fallback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53 0.30139 L -0.26962 0.31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44444E-6 L -0.36684 -0.3506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1" y="-17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яуканье 00_00_00-00_00_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m_posud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683568" y="620688"/>
            <a:ext cx="7776864" cy="46085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04664"/>
            <a:ext cx="8424936" cy="6237312"/>
          </a:xfrm>
          <a:prstGeom prst="rect">
            <a:avLst/>
          </a:prstGeom>
        </p:spPr>
      </p:pic>
      <p:sp>
        <p:nvSpPr>
          <p:cNvPr id="2" name="Скругленный прямоугольник 1">
            <a:hlinkClick r:id="rId4" action="ppaction://hlinksldjump"/>
          </p:cNvPr>
          <p:cNvSpPr/>
          <p:nvPr/>
        </p:nvSpPr>
        <p:spPr>
          <a:xfrm>
            <a:off x="1619672" y="2107551"/>
            <a:ext cx="2664296" cy="12961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«КТО СПРЯТАЛСЯ?»</a:t>
            </a:r>
            <a:endParaRPr lang="ru-RU" b="1" dirty="0"/>
          </a:p>
        </p:txBody>
      </p:sp>
      <p:sp>
        <p:nvSpPr>
          <p:cNvPr id="5" name="Скругленный прямоугольник 4">
            <a:hlinkClick r:id="rId5" action="ppaction://hlinksldjump"/>
          </p:cNvPr>
          <p:cNvSpPr/>
          <p:nvPr/>
        </p:nvSpPr>
        <p:spPr>
          <a:xfrm>
            <a:off x="4860032" y="2060848"/>
            <a:ext cx="2664296" cy="12961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«ЧЕГО НЕ ХВАТАЕТ?»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кругленный прямоугольник 2">
            <a:hlinkClick r:id="rId6" action="ppaction://hlinksldjump"/>
          </p:cNvPr>
          <p:cNvSpPr/>
          <p:nvPr/>
        </p:nvSpPr>
        <p:spPr>
          <a:xfrm>
            <a:off x="1619672" y="3534183"/>
            <a:ext cx="2664296" cy="12961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«Я ИДУ ИСКАТЬ!»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>
            <a:hlinkClick r:id="rId7" action="ppaction://hlinksldjump"/>
          </p:cNvPr>
          <p:cNvSpPr/>
          <p:nvPr/>
        </p:nvSpPr>
        <p:spPr>
          <a:xfrm>
            <a:off x="4860032" y="3534183"/>
            <a:ext cx="2664296" cy="12961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«ЧТО ЛИШНЕЕ?»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538492"/>
            <a:ext cx="2266786" cy="16485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90491" y="918239"/>
            <a:ext cx="3733837" cy="702766"/>
          </a:xfrm>
          <a:prstGeom prst="cloudCallou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«ВЫБЕРИ ИГРУ!»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2128579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/>
          <p:cNvSpPr/>
          <p:nvPr/>
        </p:nvSpPr>
        <p:spPr>
          <a:xfrm>
            <a:off x="607655" y="6237312"/>
            <a:ext cx="504056" cy="476672"/>
          </a:xfrm>
          <a:prstGeom prst="ellipse">
            <a:avLst/>
          </a:prstGeom>
          <a:solidFill>
            <a:schemeClr val="bg1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284784" y="6237312"/>
            <a:ext cx="504056" cy="476672"/>
          </a:xfrm>
          <a:prstGeom prst="ellipse">
            <a:avLst/>
          </a:prstGeom>
          <a:solidFill>
            <a:schemeClr val="bg1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988380" y="6237312"/>
            <a:ext cx="504056" cy="476672"/>
          </a:xfrm>
          <a:prstGeom prst="ellipse">
            <a:avLst/>
          </a:prstGeom>
          <a:solidFill>
            <a:schemeClr val="bg1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699792" y="6237312"/>
            <a:ext cx="504056" cy="476672"/>
          </a:xfrm>
          <a:prstGeom prst="ellipse">
            <a:avLst/>
          </a:prstGeom>
          <a:solidFill>
            <a:schemeClr val="bg1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406228" y="6237312"/>
            <a:ext cx="504056" cy="476672"/>
          </a:xfrm>
          <a:prstGeom prst="ellipse">
            <a:avLst/>
          </a:prstGeom>
          <a:solidFill>
            <a:schemeClr val="bg1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4152924" y="6237312"/>
            <a:ext cx="504056" cy="476672"/>
          </a:xfrm>
          <a:prstGeom prst="ellipse">
            <a:avLst/>
          </a:prstGeom>
          <a:solidFill>
            <a:schemeClr val="bg1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896036" y="6237312"/>
            <a:ext cx="504056" cy="476672"/>
          </a:xfrm>
          <a:prstGeom prst="ellipse">
            <a:avLst/>
          </a:prstGeom>
          <a:solidFill>
            <a:schemeClr val="bg1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5610767" y="6237312"/>
            <a:ext cx="504056" cy="476672"/>
          </a:xfrm>
          <a:prstGeom prst="ellipse">
            <a:avLst/>
          </a:prstGeom>
          <a:solidFill>
            <a:schemeClr val="bg1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6280053" y="6257748"/>
            <a:ext cx="504056" cy="476672"/>
          </a:xfrm>
          <a:prstGeom prst="ellipse">
            <a:avLst/>
          </a:prstGeom>
          <a:solidFill>
            <a:schemeClr val="bg1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7019668" y="6267282"/>
            <a:ext cx="504056" cy="476672"/>
          </a:xfrm>
          <a:prstGeom prst="ellipse">
            <a:avLst/>
          </a:prstGeom>
          <a:solidFill>
            <a:schemeClr val="bg1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621350" y="6237312"/>
            <a:ext cx="504056" cy="47667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841980">
            <a:off x="8068312" y="4518359"/>
            <a:ext cx="683475" cy="683475"/>
          </a:xfrm>
          <a:prstGeom prst="rect">
            <a:avLst/>
          </a:prstGeom>
        </p:spPr>
      </p:pic>
      <p:sp>
        <p:nvSpPr>
          <p:cNvPr id="28" name="Овал 27"/>
          <p:cNvSpPr/>
          <p:nvPr/>
        </p:nvSpPr>
        <p:spPr>
          <a:xfrm>
            <a:off x="1284784" y="6237312"/>
            <a:ext cx="504056" cy="47667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86257">
            <a:off x="7840649" y="1442030"/>
            <a:ext cx="663502" cy="663502"/>
          </a:xfrm>
          <a:prstGeom prst="rect">
            <a:avLst/>
          </a:prstGeom>
        </p:spPr>
      </p:pic>
      <p:sp>
        <p:nvSpPr>
          <p:cNvPr id="29" name="Овал 28"/>
          <p:cNvSpPr/>
          <p:nvPr/>
        </p:nvSpPr>
        <p:spPr>
          <a:xfrm>
            <a:off x="1988380" y="6242485"/>
            <a:ext cx="504056" cy="47667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2699792" y="6237312"/>
            <a:ext cx="504056" cy="476672"/>
          </a:xfrm>
          <a:prstGeom prst="ellipse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620617">
            <a:off x="2469241" y="4137161"/>
            <a:ext cx="727270" cy="7272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14281">
            <a:off x="1574810" y="5020699"/>
            <a:ext cx="648852" cy="648852"/>
          </a:xfrm>
          <a:prstGeom prst="rect">
            <a:avLst/>
          </a:prstGeom>
        </p:spPr>
      </p:pic>
      <p:sp>
        <p:nvSpPr>
          <p:cNvPr id="31" name="Овал 30"/>
          <p:cNvSpPr/>
          <p:nvPr/>
        </p:nvSpPr>
        <p:spPr>
          <a:xfrm>
            <a:off x="3393911" y="6237312"/>
            <a:ext cx="504056" cy="476672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4132944" y="6237312"/>
            <a:ext cx="504056" cy="476672"/>
          </a:xfrm>
          <a:prstGeom prst="ellipse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725566">
            <a:off x="4459175" y="3613318"/>
            <a:ext cx="873722" cy="8737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241048">
            <a:off x="5935184" y="3279478"/>
            <a:ext cx="689739" cy="689739"/>
          </a:xfrm>
          <a:prstGeom prst="rect">
            <a:avLst/>
          </a:prstGeom>
        </p:spPr>
      </p:pic>
      <p:sp>
        <p:nvSpPr>
          <p:cNvPr id="33" name="Овал 32"/>
          <p:cNvSpPr/>
          <p:nvPr/>
        </p:nvSpPr>
        <p:spPr>
          <a:xfrm>
            <a:off x="4896036" y="6242485"/>
            <a:ext cx="504056" cy="476672"/>
          </a:xfrm>
          <a:prstGeom prst="ellipse">
            <a:avLst/>
          </a:prstGeom>
          <a:solidFill>
            <a:srgbClr val="DF2141"/>
          </a:solidFill>
          <a:ln>
            <a:solidFill>
              <a:srgbClr val="DF21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410028">
            <a:off x="6096508" y="1926195"/>
            <a:ext cx="727295" cy="727295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6280053" y="6267891"/>
            <a:ext cx="504056" cy="47667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566962">
            <a:off x="5345231" y="4156896"/>
            <a:ext cx="902885" cy="902885"/>
          </a:xfrm>
          <a:prstGeom prst="rect">
            <a:avLst/>
          </a:prstGeom>
        </p:spPr>
      </p:pic>
      <p:sp>
        <p:nvSpPr>
          <p:cNvPr id="35" name="Овал 34"/>
          <p:cNvSpPr/>
          <p:nvPr/>
        </p:nvSpPr>
        <p:spPr>
          <a:xfrm>
            <a:off x="7033521" y="6267891"/>
            <a:ext cx="504056" cy="476672"/>
          </a:xfrm>
          <a:prstGeom prst="ellipse">
            <a:avLst/>
          </a:prstGeom>
          <a:solidFill>
            <a:srgbClr val="C846A6"/>
          </a:solidFill>
          <a:ln>
            <a:solidFill>
              <a:srgbClr val="C84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399124">
            <a:off x="7143857" y="3602694"/>
            <a:ext cx="743213" cy="743213"/>
          </a:xfrm>
          <a:prstGeom prst="rect">
            <a:avLst/>
          </a:prstGeom>
        </p:spPr>
      </p:pic>
      <p:sp>
        <p:nvSpPr>
          <p:cNvPr id="36" name="Овал 35"/>
          <p:cNvSpPr/>
          <p:nvPr/>
        </p:nvSpPr>
        <p:spPr>
          <a:xfrm>
            <a:off x="5610767" y="6242485"/>
            <a:ext cx="504056" cy="47667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899308">
            <a:off x="963739" y="4183800"/>
            <a:ext cx="610296" cy="6102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6247" y="4488948"/>
            <a:ext cx="1228725" cy="1428750"/>
          </a:xfrm>
          <a:prstGeom prst="rect">
            <a:avLst/>
          </a:prstGeom>
        </p:spPr>
      </p:pic>
      <p:sp>
        <p:nvSpPr>
          <p:cNvPr id="38" name="Стрелка вправо 37">
            <a:hlinkClick r:id="" action="ppaction://hlinkshowjump?jump=nextslide"/>
          </p:cNvPr>
          <p:cNvSpPr/>
          <p:nvPr/>
        </p:nvSpPr>
        <p:spPr>
          <a:xfrm>
            <a:off x="8608100" y="6291709"/>
            <a:ext cx="532860" cy="49087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Управляющая кнопка: домой 38">
            <a:hlinkClick r:id="rId13" action="ppaction://hlinksldjump" highlightClick="1"/>
          </p:cNvPr>
          <p:cNvSpPr/>
          <p:nvPr/>
        </p:nvSpPr>
        <p:spPr>
          <a:xfrm>
            <a:off x="8126490" y="6301519"/>
            <a:ext cx="405950" cy="500470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9864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93245E-6 L -0.02257 0.361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" y="180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0.00301 L 0.51788 0.289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8" y="14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-0.00393 L 0.07101 0.2586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13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5177E-6 L -0.20261 0.412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9" y="20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32038E-7 L -0.13785 0.3502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92" y="175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65418E-6 L -0.1434 0.6067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0" y="30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58709E-6 L 0.0092 0.2845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" y="142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72496E-6 L 0.04045 0.1718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" y="85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61948E-6 L -0.73229 0.68193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15" y="3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09739E-6 L -0.84479 0.2218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40" y="1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ln>
            <a:noFill/>
          </a:ln>
        </p:spPr>
      </p:pic>
      <p:sp>
        <p:nvSpPr>
          <p:cNvPr id="6" name="Параллелограмм 5"/>
          <p:cNvSpPr/>
          <p:nvPr/>
        </p:nvSpPr>
        <p:spPr>
          <a:xfrm>
            <a:off x="2699792" y="3582988"/>
            <a:ext cx="648072" cy="1026246"/>
          </a:xfrm>
          <a:prstGeom prst="parallelogram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7" y="3018849"/>
            <a:ext cx="561875" cy="1639021"/>
          </a:xfrm>
          <a:prstGeom prst="rect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4470" y="3696792"/>
            <a:ext cx="1455895" cy="1046516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0625" y="6287332"/>
            <a:ext cx="136525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4596" y="5731816"/>
            <a:ext cx="1651259" cy="1085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10531" y="13008"/>
            <a:ext cx="1497064" cy="147177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9705" y="5174037"/>
            <a:ext cx="857788" cy="128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8068" y="5982443"/>
            <a:ext cx="13652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6535" y="6143314"/>
            <a:ext cx="13652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9741" y="5458719"/>
            <a:ext cx="8112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84189" y="3669341"/>
            <a:ext cx="8112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6812" y="3492861"/>
            <a:ext cx="8112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2464" y="1460241"/>
            <a:ext cx="8112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2787" y="5479328"/>
            <a:ext cx="8112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4761" y="2165682"/>
            <a:ext cx="8112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5104" y="6097738"/>
            <a:ext cx="1149384" cy="60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2360" y="4183857"/>
            <a:ext cx="1367994" cy="579578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14" y="3673567"/>
            <a:ext cx="807144" cy="121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7669" y="1986011"/>
            <a:ext cx="1100805" cy="704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142" y="5750784"/>
            <a:ext cx="1303819" cy="1085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8904" y="1048196"/>
            <a:ext cx="8112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1313" y="3160713"/>
            <a:ext cx="8413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5593" y="1070552"/>
            <a:ext cx="811213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9716" y="1655986"/>
            <a:ext cx="837307" cy="535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7988" y="4056763"/>
            <a:ext cx="1365250" cy="621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1022" y="2575281"/>
            <a:ext cx="789591" cy="10696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683"/>
          <a:stretch/>
        </p:blipFill>
        <p:spPr>
          <a:xfrm>
            <a:off x="5029834" y="1484784"/>
            <a:ext cx="837579" cy="625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8647" y="3756721"/>
            <a:ext cx="1240831" cy="1433849"/>
          </a:xfrm>
          <a:prstGeom prst="rect">
            <a:avLst/>
          </a:prstGeom>
        </p:spPr>
      </p:pic>
      <p:sp>
        <p:nvSpPr>
          <p:cNvPr id="33" name="Управляющая кнопка: домой 32">
            <a:hlinkClick r:id="rId18" action="ppaction://hlinksldjump" highlightClick="1"/>
          </p:cNvPr>
          <p:cNvSpPr/>
          <p:nvPr/>
        </p:nvSpPr>
        <p:spPr>
          <a:xfrm>
            <a:off x="8126490" y="6301519"/>
            <a:ext cx="405950" cy="500470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>
            <a:hlinkClick r:id="" action="ppaction://hlinkshowjump?jump=nextslide"/>
          </p:cNvPr>
          <p:cNvSpPr/>
          <p:nvPr/>
        </p:nvSpPr>
        <p:spPr>
          <a:xfrm>
            <a:off x="8608100" y="6291709"/>
            <a:ext cx="532860" cy="49087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7299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99376 -0.0009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87" y="-46"/>
                                    </p:animMotion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ищем котя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33333E-6 L -0.15746 0.129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82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11336 -0.0856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77" y="-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59259E-6 L -0.13854 0.149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27" y="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6 L -0.18316 0.358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7.40741E-7 L -0.24393 0.5217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5" y="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0.17152 0.4405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76" y="2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0.00243 0.1548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14201 -0.1425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04722 0.5143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" y="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L -0.09323 -0.1349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0" y="0"/>
            <a:ext cx="913792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77958" y="6237312"/>
            <a:ext cx="504056" cy="476672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8250" y="6251886"/>
            <a:ext cx="53022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0445" y="6251887"/>
            <a:ext cx="53022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3375" y="6251887"/>
            <a:ext cx="53022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2158" y="6251887"/>
            <a:ext cx="53022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0375" y="6237312"/>
            <a:ext cx="53022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7329" y="6225614"/>
            <a:ext cx="53022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9734" y="6225613"/>
            <a:ext cx="53022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0914" y="6225615"/>
            <a:ext cx="53022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7275" y="6225616"/>
            <a:ext cx="53022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349" y="692696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316992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5661248"/>
            <a:ext cx="457240" cy="458765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1348" y="54049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4847" y="4769054"/>
            <a:ext cx="932280" cy="1319176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7646" y="3584576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7127" y="464096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0503" y="2496942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00" y="4040188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83760" y="5013176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32440" y="126876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85" y="5124130"/>
            <a:ext cx="786709" cy="7867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658821">
            <a:off x="2794929" y="3602450"/>
            <a:ext cx="1059703" cy="7959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100000" l="9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6016" y="3698702"/>
            <a:ext cx="689307" cy="10703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994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2689" y="641039"/>
            <a:ext cx="1305229" cy="1215550"/>
          </a:xfrm>
          <a:prstGeom prst="rect">
            <a:avLst/>
          </a:prstGeom>
        </p:spPr>
      </p:pic>
      <p:sp>
        <p:nvSpPr>
          <p:cNvPr id="31" name="Стрелка вправо 30">
            <a:hlinkClick r:id="" action="ppaction://hlinkshowjump?jump=nextslide"/>
          </p:cNvPr>
          <p:cNvSpPr/>
          <p:nvPr/>
        </p:nvSpPr>
        <p:spPr>
          <a:xfrm>
            <a:off x="8608100" y="6291709"/>
            <a:ext cx="532860" cy="49087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Управляющая кнопка: домой 31">
            <a:hlinkClick r:id="rId16" action="ppaction://hlinksldjump" highlightClick="1"/>
          </p:cNvPr>
          <p:cNvSpPr/>
          <p:nvPr/>
        </p:nvSpPr>
        <p:spPr>
          <a:xfrm>
            <a:off x="8126490" y="6301519"/>
            <a:ext cx="405950" cy="500470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2135" y="2902205"/>
            <a:ext cx="1173196" cy="164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9804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Иду искат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0.0118 0.806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" y="4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48148E-6 L 0.03003 0.278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6 L 0.21927 0.0821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01163 0.119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" y="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08524 0.3851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3" y="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0.01372 0.8400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4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6 L 0.07326 0.5539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3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-0.0552 0.3185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85185E-6 L -0.18333 0.1766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96296E-6 L -0.24549 0.733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74" y="3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/>
          <a:lstStyle/>
          <a:p>
            <a:r>
              <a:rPr lang="ru-RU" b="1" dirty="0" smtClean="0"/>
              <a:t>«ЧТО ЛИШНЕЕ?»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988840"/>
            <a:ext cx="8640960" cy="3888432"/>
          </a:xfrm>
        </p:spPr>
        <p:txBody>
          <a:bodyPr>
            <a:normAutofit/>
          </a:bodyPr>
          <a:lstStyle/>
          <a:p>
            <a:pPr algn="just"/>
            <a:r>
              <a:rPr lang="ru-RU" sz="2400" b="1" i="1" u="sng" dirty="0" smtClean="0">
                <a:solidFill>
                  <a:srgbClr val="000000"/>
                </a:solidFill>
              </a:rPr>
              <a:t>Дидактическая задача</a:t>
            </a:r>
            <a:r>
              <a:rPr lang="ru-RU" sz="2400" b="1" dirty="0" smtClean="0">
                <a:solidFill>
                  <a:srgbClr val="000000"/>
                </a:solidFill>
              </a:rPr>
              <a:t>: развивать устойчивость внимания, образное мышление, навыки сравнительного анализа предметов.</a:t>
            </a:r>
          </a:p>
          <a:p>
            <a:pPr algn="just"/>
            <a:r>
              <a:rPr lang="ru-RU" sz="2400" b="1" i="1" u="sng" dirty="0" smtClean="0">
                <a:solidFill>
                  <a:srgbClr val="000000"/>
                </a:solidFill>
              </a:rPr>
              <a:t>Правила игры</a:t>
            </a:r>
            <a:r>
              <a:rPr lang="ru-RU" sz="2400" b="1" dirty="0" smtClean="0">
                <a:solidFill>
                  <a:srgbClr val="000000"/>
                </a:solidFill>
              </a:rPr>
              <a:t>: на слайде одна из картинок чем-то отличается от остальных. Выдели ее с помощью мышки.</a:t>
            </a:r>
          </a:p>
          <a:p>
            <a:pPr algn="l"/>
            <a:r>
              <a:rPr lang="ru-RU" sz="2400" b="1" dirty="0">
                <a:solidFill>
                  <a:srgbClr val="000000"/>
                </a:solidFill>
              </a:rPr>
              <a:t>* Переход к следующему заданию осуществляется по </a:t>
            </a:r>
            <a:br>
              <a:rPr lang="ru-RU" sz="2400" b="1" dirty="0">
                <a:solidFill>
                  <a:srgbClr val="000000"/>
                </a:solidFill>
              </a:rPr>
            </a:br>
            <a:r>
              <a:rPr lang="ru-RU" sz="2400" b="1" dirty="0">
                <a:solidFill>
                  <a:srgbClr val="000000"/>
                </a:solidFill>
              </a:rPr>
              <a:t>стрелке          , к перечню игр по управляющей клавише         .</a:t>
            </a:r>
            <a:br>
              <a:rPr lang="ru-RU" sz="2400" b="1" dirty="0">
                <a:solidFill>
                  <a:srgbClr val="000000"/>
                </a:solidFill>
              </a:rPr>
            </a:br>
            <a:endParaRPr lang="ru-RU" sz="2400" b="1" dirty="0">
              <a:solidFill>
                <a:srgbClr val="000000"/>
              </a:solidFill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1479932" y="4415057"/>
            <a:ext cx="432048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омой 4">
            <a:hlinkClick r:id="" action="ppaction://noaction" highlightClick="1"/>
          </p:cNvPr>
          <p:cNvSpPr/>
          <p:nvPr/>
        </p:nvSpPr>
        <p:spPr>
          <a:xfrm>
            <a:off x="7740352" y="4301028"/>
            <a:ext cx="432048" cy="432048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>
            <a:hlinkClick r:id="" action="ppaction://hlinkshowjump?jump=nextslide"/>
          </p:cNvPr>
          <p:cNvSpPr/>
          <p:nvPr/>
        </p:nvSpPr>
        <p:spPr>
          <a:xfrm>
            <a:off x="3563888" y="5517232"/>
            <a:ext cx="1656184" cy="7200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СТАРТ</a:t>
            </a:r>
            <a:endParaRPr lang="ru-R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245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Группа 33"/>
          <p:cNvGrpSpPr/>
          <p:nvPr/>
        </p:nvGrpSpPr>
        <p:grpSpPr>
          <a:xfrm>
            <a:off x="2270023" y="748078"/>
            <a:ext cx="2281134" cy="1577446"/>
            <a:chOff x="2326974" y="737981"/>
            <a:chExt cx="2281134" cy="157744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26974" y="737981"/>
              <a:ext cx="2281134" cy="1577446"/>
            </a:xfrm>
            <a:prstGeom prst="rect">
              <a:avLst/>
            </a:prstGeom>
          </p:spPr>
        </p:pic>
        <p:sp>
          <p:nvSpPr>
            <p:cNvPr id="15" name="5-конечная звезда 14"/>
            <p:cNvSpPr/>
            <p:nvPr/>
          </p:nvSpPr>
          <p:spPr>
            <a:xfrm>
              <a:off x="3563888" y="1308896"/>
              <a:ext cx="504056" cy="435615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2264907" y="2574105"/>
            <a:ext cx="2281134" cy="1577446"/>
            <a:chOff x="2281335" y="2613549"/>
            <a:chExt cx="2281134" cy="157744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81335" y="2613549"/>
              <a:ext cx="2281134" cy="1577446"/>
            </a:xfrm>
            <a:prstGeom prst="rect">
              <a:avLst/>
            </a:prstGeom>
          </p:spPr>
        </p:pic>
        <p:sp>
          <p:nvSpPr>
            <p:cNvPr id="17" name="5-конечная звезда 16"/>
            <p:cNvSpPr/>
            <p:nvPr/>
          </p:nvSpPr>
          <p:spPr>
            <a:xfrm>
              <a:off x="3460780" y="3184464"/>
              <a:ext cx="504056" cy="435615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0" y="758175"/>
            <a:ext cx="2281134" cy="1577446"/>
            <a:chOff x="0" y="737981"/>
            <a:chExt cx="2281134" cy="157744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737981"/>
              <a:ext cx="2281134" cy="1577446"/>
            </a:xfrm>
            <a:prstGeom prst="rect">
              <a:avLst/>
            </a:prstGeom>
          </p:spPr>
        </p:pic>
        <p:sp>
          <p:nvSpPr>
            <p:cNvPr id="18" name="5-конечная звезда 17"/>
            <p:cNvSpPr/>
            <p:nvPr/>
          </p:nvSpPr>
          <p:spPr>
            <a:xfrm>
              <a:off x="1259632" y="1354331"/>
              <a:ext cx="424070" cy="405325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6794722" y="2733216"/>
            <a:ext cx="2281134" cy="1577446"/>
            <a:chOff x="6794722" y="2733216"/>
            <a:chExt cx="2281134" cy="157744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794722" y="2733216"/>
              <a:ext cx="2281134" cy="1577446"/>
            </a:xfrm>
            <a:prstGeom prst="rect">
              <a:avLst/>
            </a:prstGeom>
          </p:spPr>
        </p:pic>
        <p:sp>
          <p:nvSpPr>
            <p:cNvPr id="20" name="Пятно 2 19"/>
            <p:cNvSpPr/>
            <p:nvPr/>
          </p:nvSpPr>
          <p:spPr>
            <a:xfrm>
              <a:off x="8003433" y="3310134"/>
              <a:ext cx="593850" cy="477333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4540046" y="737981"/>
            <a:ext cx="2281134" cy="1577446"/>
            <a:chOff x="4555903" y="737981"/>
            <a:chExt cx="2281134" cy="157744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55903" y="737981"/>
              <a:ext cx="2281134" cy="1577446"/>
            </a:xfrm>
            <a:prstGeom prst="rect">
              <a:avLst/>
            </a:prstGeom>
          </p:spPr>
        </p:pic>
        <p:sp>
          <p:nvSpPr>
            <p:cNvPr id="21" name="5-конечная звезда 20"/>
            <p:cNvSpPr/>
            <p:nvPr/>
          </p:nvSpPr>
          <p:spPr>
            <a:xfrm>
              <a:off x="5742693" y="1354331"/>
              <a:ext cx="504056" cy="435615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6810069" y="768271"/>
            <a:ext cx="2281134" cy="1577446"/>
            <a:chOff x="6810069" y="768271"/>
            <a:chExt cx="2281134" cy="157744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10069" y="768271"/>
              <a:ext cx="2281134" cy="1577446"/>
            </a:xfrm>
            <a:prstGeom prst="rect">
              <a:avLst/>
            </a:prstGeom>
          </p:spPr>
        </p:pic>
        <p:sp>
          <p:nvSpPr>
            <p:cNvPr id="22" name="5-конечная звезда 21"/>
            <p:cNvSpPr/>
            <p:nvPr/>
          </p:nvSpPr>
          <p:spPr>
            <a:xfrm>
              <a:off x="8003433" y="1339186"/>
              <a:ext cx="504056" cy="435615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4529814" y="2653660"/>
            <a:ext cx="2281134" cy="1577446"/>
            <a:chOff x="4601347" y="2665491"/>
            <a:chExt cx="2281134" cy="1577446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601347" y="2665491"/>
              <a:ext cx="2281134" cy="1577446"/>
            </a:xfrm>
            <a:prstGeom prst="rect">
              <a:avLst/>
            </a:prstGeom>
          </p:spPr>
        </p:pic>
        <p:sp>
          <p:nvSpPr>
            <p:cNvPr id="23" name="5-конечная звезда 22"/>
            <p:cNvSpPr/>
            <p:nvPr/>
          </p:nvSpPr>
          <p:spPr>
            <a:xfrm>
              <a:off x="5754358" y="3236406"/>
              <a:ext cx="504056" cy="435615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6773068" y="4413868"/>
            <a:ext cx="2281134" cy="1577446"/>
            <a:chOff x="6862866" y="4410000"/>
            <a:chExt cx="2281134" cy="157744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62866" y="4410000"/>
              <a:ext cx="2281134" cy="1577446"/>
            </a:xfrm>
            <a:prstGeom prst="rect">
              <a:avLst/>
            </a:prstGeom>
          </p:spPr>
        </p:pic>
        <p:sp>
          <p:nvSpPr>
            <p:cNvPr id="24" name="5-конечная звезда 23"/>
            <p:cNvSpPr/>
            <p:nvPr/>
          </p:nvSpPr>
          <p:spPr>
            <a:xfrm>
              <a:off x="8048330" y="4980915"/>
              <a:ext cx="504056" cy="435615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4498473" y="4384726"/>
            <a:ext cx="2281134" cy="1577446"/>
            <a:chOff x="4601347" y="4380858"/>
            <a:chExt cx="2281134" cy="1577446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601347" y="4380858"/>
              <a:ext cx="2281134" cy="1577446"/>
            </a:xfrm>
            <a:prstGeom prst="rect">
              <a:avLst/>
            </a:prstGeom>
          </p:spPr>
        </p:pic>
        <p:sp>
          <p:nvSpPr>
            <p:cNvPr id="25" name="5-конечная звезда 24"/>
            <p:cNvSpPr/>
            <p:nvPr/>
          </p:nvSpPr>
          <p:spPr>
            <a:xfrm>
              <a:off x="5787893" y="4951773"/>
              <a:ext cx="504056" cy="435615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2223877" y="4368972"/>
            <a:ext cx="2281134" cy="1577446"/>
            <a:chOff x="2320213" y="4365104"/>
            <a:chExt cx="2281134" cy="1577446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20213" y="4365104"/>
              <a:ext cx="2281134" cy="1577446"/>
            </a:xfrm>
            <a:prstGeom prst="rect">
              <a:avLst/>
            </a:prstGeom>
          </p:spPr>
        </p:pic>
        <p:sp>
          <p:nvSpPr>
            <p:cNvPr id="26" name="5-конечная звезда 25"/>
            <p:cNvSpPr/>
            <p:nvPr/>
          </p:nvSpPr>
          <p:spPr>
            <a:xfrm>
              <a:off x="3467541" y="4951773"/>
              <a:ext cx="504056" cy="435615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-50719" y="4368972"/>
            <a:ext cx="2281134" cy="1577446"/>
            <a:chOff x="39079" y="4365104"/>
            <a:chExt cx="2281134" cy="1577446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079" y="4365104"/>
              <a:ext cx="2281134" cy="1577446"/>
            </a:xfrm>
            <a:prstGeom prst="rect">
              <a:avLst/>
            </a:prstGeom>
          </p:spPr>
        </p:pic>
        <p:sp>
          <p:nvSpPr>
            <p:cNvPr id="27" name="5-конечная звезда 26"/>
            <p:cNvSpPr/>
            <p:nvPr/>
          </p:nvSpPr>
          <p:spPr>
            <a:xfrm>
              <a:off x="1259632" y="4980915"/>
              <a:ext cx="504056" cy="435615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0" y="2494550"/>
            <a:ext cx="2281134" cy="1577446"/>
            <a:chOff x="0" y="2494550"/>
            <a:chExt cx="2281134" cy="157744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2494550"/>
              <a:ext cx="2281134" cy="1577446"/>
            </a:xfrm>
            <a:prstGeom prst="rect">
              <a:avLst/>
            </a:prstGeom>
          </p:spPr>
        </p:pic>
        <p:sp>
          <p:nvSpPr>
            <p:cNvPr id="28" name="5-конечная звезда 27"/>
            <p:cNvSpPr/>
            <p:nvPr/>
          </p:nvSpPr>
          <p:spPr>
            <a:xfrm>
              <a:off x="1180425" y="3092327"/>
              <a:ext cx="504056" cy="435615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2" name="Овал 31"/>
          <p:cNvSpPr/>
          <p:nvPr/>
        </p:nvSpPr>
        <p:spPr>
          <a:xfrm>
            <a:off x="6935748" y="2253628"/>
            <a:ext cx="2208252" cy="2160240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Управляющая кнопка: домой 44">
            <a:hlinkClick r:id="rId5" action="ppaction://hlinksldjump" highlightClick="1"/>
          </p:cNvPr>
          <p:cNvSpPr/>
          <p:nvPr/>
        </p:nvSpPr>
        <p:spPr>
          <a:xfrm>
            <a:off x="7637056" y="6091099"/>
            <a:ext cx="720080" cy="684076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право 45">
            <a:hlinkClick r:id="" action="ppaction://hlinkshowjump?jump=nextslide"/>
          </p:cNvPr>
          <p:cNvSpPr/>
          <p:nvPr/>
        </p:nvSpPr>
        <p:spPr>
          <a:xfrm>
            <a:off x="8456780" y="6223111"/>
            <a:ext cx="608520" cy="5520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2542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620688"/>
            <a:ext cx="1728192" cy="1728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525824"/>
            <a:ext cx="1728192" cy="1728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440" y="4437112"/>
            <a:ext cx="1728192" cy="17281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1787" y="620688"/>
            <a:ext cx="1728192" cy="17281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8379" y="4419526"/>
            <a:ext cx="1728192" cy="17281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2318" y="4401939"/>
            <a:ext cx="1728192" cy="17281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4022" y="620688"/>
            <a:ext cx="1728192" cy="17281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2014" y="2558752"/>
            <a:ext cx="1728192" cy="17281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256" y="620688"/>
            <a:ext cx="1728192" cy="17281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4248" y="2591679"/>
            <a:ext cx="1728192" cy="172819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256" y="4384352"/>
            <a:ext cx="1728192" cy="1728192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2579779" y="2492896"/>
            <a:ext cx="1728192" cy="1728192"/>
            <a:chOff x="4848267" y="4494919"/>
            <a:chExt cx="1728192" cy="1728192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48267" y="4494919"/>
              <a:ext cx="1728192" cy="1728192"/>
            </a:xfrm>
            <a:prstGeom prst="rect">
              <a:avLst/>
            </a:prstGeom>
          </p:spPr>
        </p:pic>
        <p:pic>
          <p:nvPicPr>
            <p:cNvPr id="17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9464" y="5537990"/>
              <a:ext cx="4572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1" name="Овал 20"/>
          <p:cNvSpPr/>
          <p:nvPr/>
        </p:nvSpPr>
        <p:spPr>
          <a:xfrm>
            <a:off x="2363748" y="2282102"/>
            <a:ext cx="2208252" cy="2160240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домой 21">
            <a:hlinkClick r:id="rId6" action="ppaction://hlinksldjump" highlightClick="1"/>
          </p:cNvPr>
          <p:cNvSpPr/>
          <p:nvPr/>
        </p:nvSpPr>
        <p:spPr>
          <a:xfrm>
            <a:off x="7637056" y="6091099"/>
            <a:ext cx="720080" cy="684076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>
            <a:hlinkClick r:id="" action="ppaction://hlinkshowjump?jump=nextslide"/>
          </p:cNvPr>
          <p:cNvSpPr/>
          <p:nvPr/>
        </p:nvSpPr>
        <p:spPr>
          <a:xfrm>
            <a:off x="8456780" y="6223111"/>
            <a:ext cx="608520" cy="5520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6042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57" y="505306"/>
            <a:ext cx="2484276" cy="16561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06" y="4275703"/>
            <a:ext cx="2484276" cy="16561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2141" y="505306"/>
            <a:ext cx="2484276" cy="16561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3696" y="2317768"/>
            <a:ext cx="2484276" cy="16561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3549" y="505306"/>
            <a:ext cx="2484276" cy="16561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8425" y="2269606"/>
            <a:ext cx="2484276" cy="16561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332" y="2301714"/>
            <a:ext cx="2484276" cy="16561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6060" y="2285660"/>
            <a:ext cx="2484276" cy="16561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0734" y="505306"/>
            <a:ext cx="2484276" cy="16561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0260" y="4275703"/>
            <a:ext cx="2484276" cy="16561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4937" y="4275703"/>
            <a:ext cx="2484276" cy="16561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5583" y="4275703"/>
            <a:ext cx="2484276" cy="165618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6" y="4327749"/>
            <a:ext cx="753191" cy="642206"/>
          </a:xfrm>
          <a:prstGeom prst="rect">
            <a:avLst/>
          </a:prstGeom>
        </p:spPr>
      </p:pic>
      <p:sp>
        <p:nvSpPr>
          <p:cNvPr id="21" name="Овал 20"/>
          <p:cNvSpPr/>
          <p:nvPr/>
        </p:nvSpPr>
        <p:spPr>
          <a:xfrm>
            <a:off x="2264483" y="4055176"/>
            <a:ext cx="2423342" cy="22078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домой 17">
            <a:hlinkClick r:id="rId7" action="ppaction://hlinksldjump" highlightClick="1"/>
          </p:cNvPr>
          <p:cNvSpPr/>
          <p:nvPr/>
        </p:nvSpPr>
        <p:spPr>
          <a:xfrm>
            <a:off x="7637056" y="6091099"/>
            <a:ext cx="720080" cy="684076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>
            <a:hlinkClick r:id="" action="ppaction://hlinkshowjump?jump=nextslide"/>
          </p:cNvPr>
          <p:cNvSpPr/>
          <p:nvPr/>
        </p:nvSpPr>
        <p:spPr>
          <a:xfrm>
            <a:off x="8456780" y="6223111"/>
            <a:ext cx="608520" cy="5520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4784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664" y="31074"/>
            <a:ext cx="1522622" cy="21328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1354" y="50013"/>
            <a:ext cx="1522622" cy="21328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8666" y="4602922"/>
            <a:ext cx="1522622" cy="21328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2200" y="87892"/>
            <a:ext cx="1522622" cy="21328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4877" y="4590824"/>
            <a:ext cx="1522622" cy="21328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4397" y="2334445"/>
            <a:ext cx="1522622" cy="21328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1087" y="2357988"/>
            <a:ext cx="1522622" cy="21328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1087" y="4578726"/>
            <a:ext cx="1522622" cy="21328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7708" y="2350141"/>
            <a:ext cx="1522622" cy="21328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0509" y="68952"/>
            <a:ext cx="1522622" cy="21328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455" y="4615019"/>
            <a:ext cx="1522622" cy="213285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01019" y="2342293"/>
            <a:ext cx="1522622" cy="2132856"/>
          </a:xfrm>
          <a:prstGeom prst="rect">
            <a:avLst/>
          </a:prstGeom>
        </p:spPr>
      </p:pic>
      <p:sp>
        <p:nvSpPr>
          <p:cNvPr id="20" name="Овал 19"/>
          <p:cNvSpPr/>
          <p:nvPr/>
        </p:nvSpPr>
        <p:spPr>
          <a:xfrm>
            <a:off x="234479" y="2282599"/>
            <a:ext cx="2267744" cy="2252244"/>
          </a:xfrm>
          <a:prstGeom prst="ellipse">
            <a:avLst/>
          </a:prstGeom>
          <a:noFill/>
          <a:ln>
            <a:solidFill>
              <a:srgbClr val="DF21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7637056" y="6091099"/>
            <a:ext cx="720080" cy="684076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>
            <a:hlinkClick r:id="" action="ppaction://hlinkshowjump?jump=nextslide"/>
          </p:cNvPr>
          <p:cNvSpPr/>
          <p:nvPr/>
        </p:nvSpPr>
        <p:spPr>
          <a:xfrm>
            <a:off x="8456780" y="6223111"/>
            <a:ext cx="608520" cy="5520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484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4" action="ppaction://hlinksldjump" highlightClick="1"/>
          </p:cNvPr>
          <p:cNvSpPr/>
          <p:nvPr/>
        </p:nvSpPr>
        <p:spPr>
          <a:xfrm>
            <a:off x="7637056" y="6091099"/>
            <a:ext cx="720080" cy="684076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>
            <a:hlinkClick r:id="" action="ppaction://hlinkshowjump?jump=nextslide"/>
          </p:cNvPr>
          <p:cNvSpPr/>
          <p:nvPr/>
        </p:nvSpPr>
        <p:spPr>
          <a:xfrm>
            <a:off x="8456780" y="6223111"/>
            <a:ext cx="608520" cy="5520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0708" y="101347"/>
            <a:ext cx="1398932" cy="19794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9167" y="2464207"/>
            <a:ext cx="1398932" cy="19794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8124" y="4704787"/>
            <a:ext cx="1398932" cy="19794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1943" y="108064"/>
            <a:ext cx="1398932" cy="19794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1943" y="2436389"/>
            <a:ext cx="1398932" cy="1979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4864" y="97989"/>
            <a:ext cx="1398932" cy="19794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8482" y="4725559"/>
            <a:ext cx="1398932" cy="19794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8839" y="4746331"/>
            <a:ext cx="1398932" cy="19794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6390" y="2380751"/>
            <a:ext cx="1398932" cy="19794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7786" y="104705"/>
            <a:ext cx="1398932" cy="19794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196" y="4767103"/>
            <a:ext cx="1398932" cy="19794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613" y="2408570"/>
            <a:ext cx="1398932" cy="197948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03364">
            <a:off x="5549288" y="570928"/>
            <a:ext cx="476250" cy="952500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4130790" y="0"/>
            <a:ext cx="2107334" cy="2229368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567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1470025"/>
          </a:xfrm>
        </p:spPr>
        <p:txBody>
          <a:bodyPr/>
          <a:lstStyle/>
          <a:p>
            <a:r>
              <a:rPr lang="ru-RU" b="1" dirty="0" smtClean="0"/>
              <a:t>«КТО СПРЯТАЛСЯ?»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916832"/>
            <a:ext cx="8640960" cy="3384376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2600" b="1" i="1" u="sng" dirty="0" smtClean="0">
                <a:solidFill>
                  <a:srgbClr val="000000"/>
                </a:solidFill>
              </a:rPr>
              <a:t>Дидактическая задача</a:t>
            </a:r>
            <a:r>
              <a:rPr lang="ru-RU" sz="2600" b="1" dirty="0" smtClean="0">
                <a:solidFill>
                  <a:srgbClr val="000000"/>
                </a:solidFill>
              </a:rPr>
              <a:t>: развивать зрительную память, произвольное внимание.</a:t>
            </a:r>
            <a:br>
              <a:rPr lang="ru-RU" sz="2600" b="1" dirty="0" smtClean="0">
                <a:solidFill>
                  <a:srgbClr val="000000"/>
                </a:solidFill>
              </a:rPr>
            </a:br>
            <a:endParaRPr lang="ru-RU" sz="2600" b="1" dirty="0" smtClean="0">
              <a:solidFill>
                <a:srgbClr val="000000"/>
              </a:solidFill>
            </a:endParaRPr>
          </a:p>
          <a:p>
            <a:pPr algn="l"/>
            <a:r>
              <a:rPr lang="ru-RU" sz="2600" b="1" i="1" u="sng" dirty="0" smtClean="0">
                <a:solidFill>
                  <a:srgbClr val="000000"/>
                </a:solidFill>
              </a:rPr>
              <a:t>Правила игры</a:t>
            </a:r>
            <a:r>
              <a:rPr lang="ru-RU" sz="2600" b="1" dirty="0" smtClean="0">
                <a:solidFill>
                  <a:srgbClr val="000000"/>
                </a:solidFill>
              </a:rPr>
              <a:t>: внимательно посмотри на зверят, запомни их. Через некоторое время кто-то из них спрячется. Определи, кого нет в комнате. Выбирай зверят с помощью мышки.</a:t>
            </a:r>
            <a:br>
              <a:rPr lang="ru-RU" sz="2600" b="1" dirty="0" smtClean="0">
                <a:solidFill>
                  <a:srgbClr val="000000"/>
                </a:solidFill>
              </a:rPr>
            </a:br>
            <a:endParaRPr lang="ru-RU" sz="2600" b="1" dirty="0" smtClean="0">
              <a:solidFill>
                <a:srgbClr val="000000"/>
              </a:solidFill>
            </a:endParaRPr>
          </a:p>
          <a:p>
            <a:pPr algn="l"/>
            <a:r>
              <a:rPr lang="ru-RU" sz="2600" b="1" dirty="0" smtClean="0">
                <a:solidFill>
                  <a:srgbClr val="000000"/>
                </a:solidFill>
              </a:rPr>
              <a:t>* Переход к следующему заданию осуществляется по </a:t>
            </a:r>
            <a:br>
              <a:rPr lang="ru-RU" sz="2600" b="1" dirty="0" smtClean="0">
                <a:solidFill>
                  <a:srgbClr val="000000"/>
                </a:solidFill>
              </a:rPr>
            </a:br>
            <a:r>
              <a:rPr lang="ru-RU" sz="2600" b="1" dirty="0" smtClean="0">
                <a:solidFill>
                  <a:srgbClr val="000000"/>
                </a:solidFill>
              </a:rPr>
              <a:t>стрелке          , к перечню игр по управляющей клавише         . </a:t>
            </a:r>
            <a:br>
              <a:rPr lang="ru-RU" sz="2600" b="1" dirty="0" smtClean="0">
                <a:solidFill>
                  <a:srgbClr val="000000"/>
                </a:solidFill>
              </a:rPr>
            </a:br>
            <a:endParaRPr lang="ru-RU" sz="2600" b="1" dirty="0" smtClean="0">
              <a:solidFill>
                <a:srgbClr val="000000"/>
              </a:solidFill>
            </a:endParaRPr>
          </a:p>
          <a:p>
            <a:pPr algn="l"/>
            <a:endParaRPr lang="ru-RU" sz="2400" b="1" dirty="0">
              <a:solidFill>
                <a:srgbClr val="000000"/>
              </a:solidFill>
            </a:endParaRPr>
          </a:p>
        </p:txBody>
      </p:sp>
      <p:sp>
        <p:nvSpPr>
          <p:cNvPr id="4" name="Управляющая кнопка: домой 3">
            <a:hlinkClick r:id="" action="ppaction://noaction" highlightClick="1"/>
          </p:cNvPr>
          <p:cNvSpPr/>
          <p:nvPr/>
        </p:nvSpPr>
        <p:spPr>
          <a:xfrm>
            <a:off x="7812360" y="4353359"/>
            <a:ext cx="432048" cy="432048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1448924" y="4425367"/>
            <a:ext cx="432048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>
            <a:hlinkClick r:id="" action="ppaction://hlinkshowjump?jump=nextslide"/>
          </p:cNvPr>
          <p:cNvSpPr/>
          <p:nvPr/>
        </p:nvSpPr>
        <p:spPr>
          <a:xfrm>
            <a:off x="3635896" y="5373216"/>
            <a:ext cx="1656184" cy="7200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СТАРТ</a:t>
            </a:r>
            <a:endParaRPr lang="ru-R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8944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9506" y="3717032"/>
            <a:ext cx="2608684" cy="26086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98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3747674"/>
            <a:ext cx="4134619" cy="2722798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076171" y="1052736"/>
            <a:ext cx="2304256" cy="21602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>
            <a:hlinkClick r:id="" action="ppaction://noaction">
              <a:snd r:embed="rId9" name="да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7035" y="1173368"/>
            <a:ext cx="2910317" cy="191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998" y="1057106"/>
            <a:ext cx="232886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6579" y="3747674"/>
            <a:ext cx="260985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1736" y="1314772"/>
            <a:ext cx="1329385" cy="1636167"/>
          </a:xfrm>
          <a:prstGeom prst="rect">
            <a:avLst/>
          </a:prstGeom>
        </p:spPr>
      </p:pic>
      <p:sp>
        <p:nvSpPr>
          <p:cNvPr id="12" name="Управляющая кнопка: домой 11">
            <a:hlinkClick r:id="rId14" action="ppaction://hlinksldjump" highlightClick="1"/>
          </p:cNvPr>
          <p:cNvSpPr/>
          <p:nvPr/>
        </p:nvSpPr>
        <p:spPr>
          <a:xfrm>
            <a:off x="7341354" y="6111298"/>
            <a:ext cx="720080" cy="684076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>
            <a:hlinkClick r:id="" action="ppaction://hlinkshowjump?jump=nextslide"/>
          </p:cNvPr>
          <p:cNvSpPr/>
          <p:nvPr/>
        </p:nvSpPr>
        <p:spPr>
          <a:xfrm>
            <a:off x="8225397" y="6165304"/>
            <a:ext cx="814076" cy="5760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1282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ля игры кто спрятался (online-audio-converter.com) 00_00_00-00_01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ля игры кто спрятался (online-audio-converter.com) 00_00_00-00_01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26" y="3197132"/>
            <a:ext cx="4133850" cy="27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917" y="872553"/>
            <a:ext cx="2328863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601" y="872554"/>
            <a:ext cx="2328863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7583" y="3167976"/>
            <a:ext cx="4133850" cy="27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>
            <a:hlinkClick r:id="" action="ppaction://noaction">
              <a:snd r:embed="rId7" name="нет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99432" l="2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9810" y="921920"/>
            <a:ext cx="3156506" cy="19728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3266514"/>
            <a:ext cx="2014709" cy="24796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9876" y="3219453"/>
            <a:ext cx="2129402" cy="26208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6214" y="2934537"/>
            <a:ext cx="2708115" cy="29591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9876" y="945058"/>
            <a:ext cx="1827886" cy="1997344"/>
          </a:xfrm>
          <a:prstGeom prst="rect">
            <a:avLst/>
          </a:prstGeom>
        </p:spPr>
      </p:pic>
      <p:sp>
        <p:nvSpPr>
          <p:cNvPr id="13" name="Управляющая кнопка: домой 12">
            <a:hlinkClick r:id="rId13" action="ppaction://hlinksldjump" highlightClick="1"/>
          </p:cNvPr>
          <p:cNvSpPr/>
          <p:nvPr/>
        </p:nvSpPr>
        <p:spPr>
          <a:xfrm>
            <a:off x="7341354" y="6111298"/>
            <a:ext cx="720080" cy="684076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" action="ppaction://hlinkshowjump?jump=nextslide"/>
          </p:cNvPr>
          <p:cNvSpPr/>
          <p:nvPr/>
        </p:nvSpPr>
        <p:spPr>
          <a:xfrm>
            <a:off x="8225397" y="6165304"/>
            <a:ext cx="814076" cy="5760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7027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ля игры кто спрятался (online-audio-converter.com) 00_00_00-00_01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80728"/>
            <a:ext cx="232886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52736"/>
            <a:ext cx="232886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73016"/>
            <a:ext cx="436620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350879"/>
            <a:ext cx="260985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1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1638" y="3456955"/>
            <a:ext cx="2620243" cy="2620243"/>
          </a:xfrm>
          <a:prstGeom prst="rect">
            <a:avLst/>
          </a:prstGeom>
        </p:spPr>
      </p:pic>
      <p:pic>
        <p:nvPicPr>
          <p:cNvPr id="4103" name="Picture 7">
            <a:hlinkClick r:id="" action="ppaction://noaction">
              <a:snd r:embed="rId9" name="да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4389" y="1346076"/>
            <a:ext cx="1596132" cy="1596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hlinkClick r:id="" action="ppaction://noaction">
              <a:snd r:embed="rId11" name="нет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2044" y="1092634"/>
            <a:ext cx="2592149" cy="1833945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52434"/>
            <a:ext cx="260985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73016"/>
            <a:ext cx="436620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Управляющая кнопка: домой 13">
            <a:hlinkClick r:id="rId13" action="ppaction://hlinksldjump" highlightClick="1"/>
          </p:cNvPr>
          <p:cNvSpPr/>
          <p:nvPr/>
        </p:nvSpPr>
        <p:spPr>
          <a:xfrm>
            <a:off x="7341354" y="6111298"/>
            <a:ext cx="720080" cy="684076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>
            <a:hlinkClick r:id="" action="ppaction://hlinkshowjump?jump=nextslide"/>
          </p:cNvPr>
          <p:cNvSpPr/>
          <p:nvPr/>
        </p:nvSpPr>
        <p:spPr>
          <a:xfrm>
            <a:off x="8225397" y="6165304"/>
            <a:ext cx="814076" cy="5760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6142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ля игры кто спрятался (online-audio-converter.com) 00_00_00-00_01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0771" y="1124744"/>
            <a:ext cx="232886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24744"/>
            <a:ext cx="232886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232886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38351"/>
            <a:ext cx="4037934" cy="2860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536232"/>
            <a:ext cx="4365625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>
            <a:hlinkClick r:id="" action="ppaction://noaction">
              <a:snd r:embed="rId8" name="да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5613" y="1228725"/>
            <a:ext cx="3151187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>
            <a:hlinkClick r:id="" action="ppaction://noaction">
              <a:snd r:embed="rId3" name="нет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857" y="1228725"/>
            <a:ext cx="29083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14507"/>
            <a:ext cx="4037934" cy="2860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0771" y="3438806"/>
            <a:ext cx="2014709" cy="247964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3613" y="3338351"/>
            <a:ext cx="2129402" cy="262080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94360" y="1152256"/>
            <a:ext cx="1827886" cy="1997344"/>
          </a:xfrm>
          <a:prstGeom prst="rect">
            <a:avLst/>
          </a:prstGeom>
        </p:spPr>
      </p:pic>
      <p:sp>
        <p:nvSpPr>
          <p:cNvPr id="15" name="Управляющая кнопка: домой 14">
            <a:hlinkClick r:id="rId13" action="ppaction://hlinksldjump" highlightClick="1"/>
          </p:cNvPr>
          <p:cNvSpPr/>
          <p:nvPr/>
        </p:nvSpPr>
        <p:spPr>
          <a:xfrm>
            <a:off x="7341354" y="6111298"/>
            <a:ext cx="720080" cy="684076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>
            <a:hlinkClick r:id="" action="ppaction://hlinkshowjump?jump=nextslide"/>
          </p:cNvPr>
          <p:cNvSpPr/>
          <p:nvPr/>
        </p:nvSpPr>
        <p:spPr>
          <a:xfrm>
            <a:off x="8225397" y="6165304"/>
            <a:ext cx="814076" cy="5760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913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ля игры кто спрятался (online-audio-converter.com) 00_00_00-00_01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0771" y="1124744"/>
            <a:ext cx="232886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24744"/>
            <a:ext cx="232886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232886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4720" y="3596900"/>
            <a:ext cx="2620963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>
            <a:hlinkClick r:id="" action="ppaction://noaction">
              <a:snd r:embed="rId3" name="нет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2314" y="1238219"/>
            <a:ext cx="1735385" cy="173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1678" y="3635806"/>
            <a:ext cx="2620963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3413" y="1314772"/>
            <a:ext cx="1329385" cy="16361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99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7560" y="3799281"/>
            <a:ext cx="1696879" cy="22940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7855" y="1238219"/>
            <a:ext cx="1357472" cy="183516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1315" y="3393548"/>
            <a:ext cx="2623826" cy="287051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0243" y="3471487"/>
            <a:ext cx="2620963" cy="287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Управляющая кнопка: домой 17">
            <a:hlinkClick r:id="rId17" action="ppaction://hlinksldjump" highlightClick="1"/>
          </p:cNvPr>
          <p:cNvSpPr/>
          <p:nvPr/>
        </p:nvSpPr>
        <p:spPr>
          <a:xfrm>
            <a:off x="7341354" y="6111298"/>
            <a:ext cx="720080" cy="684076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>
            <a:hlinkClick r:id="" action="ppaction://hlinkshowjump?jump=nextslide"/>
          </p:cNvPr>
          <p:cNvSpPr/>
          <p:nvPr/>
        </p:nvSpPr>
        <p:spPr>
          <a:xfrm>
            <a:off x="8225397" y="6165304"/>
            <a:ext cx="814076" cy="5760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6230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ля игры кто спрятался (online-audio-converter.com) 00_00_00-00_01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0771" y="1124744"/>
            <a:ext cx="232886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24744"/>
            <a:ext cx="232886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232886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hlinkClick r:id="" action="ppaction://noaction">
              <a:snd r:embed="rId5" name="нет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8124" y="1180789"/>
            <a:ext cx="2070722" cy="20707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3289" y="3307557"/>
            <a:ext cx="2623826" cy="2870511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274" y="3405668"/>
            <a:ext cx="260985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45978"/>
            <a:ext cx="4035425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>
            <a:hlinkClick r:id="" action="ppaction://noaction">
              <a:snd r:embed="rId11" name="да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4778" y="1148094"/>
            <a:ext cx="1803626" cy="1976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>
            <a:hlinkClick r:id="" action="ppaction://noaction">
              <a:snd r:embed="rId5" name="нет.wav"/>
            </a:hlinkClick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53" y="1180789"/>
            <a:ext cx="2953771" cy="1947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1524" y="3406739"/>
            <a:ext cx="260985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8623" y="3313268"/>
            <a:ext cx="4035425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трелка вправо 13">
            <a:hlinkClick r:id="" action="ppaction://hlinkshowjump?jump=nextslide"/>
          </p:cNvPr>
          <p:cNvSpPr/>
          <p:nvPr/>
        </p:nvSpPr>
        <p:spPr>
          <a:xfrm>
            <a:off x="8225397" y="6165304"/>
            <a:ext cx="814076" cy="5760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омой 14">
            <a:hlinkClick r:id="rId15" action="ppaction://hlinksldjump" highlightClick="1"/>
          </p:cNvPr>
          <p:cNvSpPr/>
          <p:nvPr/>
        </p:nvSpPr>
        <p:spPr>
          <a:xfrm>
            <a:off x="7341354" y="6111298"/>
            <a:ext cx="720080" cy="684076"/>
          </a:xfrm>
          <a:prstGeom prst="actionButtonHo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6230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ля игры кто спрятался (online-audio-converter.com) 00_00_00-00_01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3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1571</TotalTime>
  <Words>186</Words>
  <Application>Microsoft Office PowerPoint</Application>
  <PresentationFormat>Экран (4:3)</PresentationFormat>
  <Paragraphs>29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Тема Office</vt:lpstr>
      <vt:lpstr>1_Тема Office</vt:lpstr>
      <vt:lpstr>«РАЗВИВАЕМ ИНТЕЛЛЕКТ» (интерактивные игры для детей 5-6 лет)</vt:lpstr>
      <vt:lpstr>Слайд 2</vt:lpstr>
      <vt:lpstr>«КТО СПРЯТАЛСЯ?»</vt:lpstr>
      <vt:lpstr>Слайд 4</vt:lpstr>
      <vt:lpstr>Слайд 5</vt:lpstr>
      <vt:lpstr>Слайд 6</vt:lpstr>
      <vt:lpstr>Слайд 7</vt:lpstr>
      <vt:lpstr>Слайд 8</vt:lpstr>
      <vt:lpstr>Слайд 9</vt:lpstr>
      <vt:lpstr>«ЧЕГО НЕ ХВАТАЕТ?»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«Я ИДУ ИСКАТЬ!»</vt:lpstr>
      <vt:lpstr>Слайд 19</vt:lpstr>
      <vt:lpstr>Слайд 20</vt:lpstr>
      <vt:lpstr>Слайд 21</vt:lpstr>
      <vt:lpstr>Слайд 22</vt:lpstr>
      <vt:lpstr>«ЧТО ЛИШНЕЕ?»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133</cp:revision>
  <dcterms:created xsi:type="dcterms:W3CDTF">2013-11-05T15:46:31Z</dcterms:created>
  <dcterms:modified xsi:type="dcterms:W3CDTF">2018-05-12T19:58:53Z</dcterms:modified>
</cp:coreProperties>
</file>