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1" r:id="rId5"/>
    <p:sldId id="265" r:id="rId6"/>
    <p:sldId id="259" r:id="rId7"/>
    <p:sldId id="260" r:id="rId8"/>
    <p:sldId id="263" r:id="rId9"/>
    <p:sldId id="264" r:id="rId10"/>
    <p:sldId id="266" r:id="rId11"/>
    <p:sldId id="267" r:id="rId12"/>
    <p:sldId id="270" r:id="rId13"/>
    <p:sldId id="269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>
      <p:cViewPr varScale="1">
        <p:scale>
          <a:sx n="68" d="100"/>
          <a:sy n="68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102;&#1076;&#1084;&#1080;&#1083;&#1072;\Downloads\Pchely_-_ZHuzhzhanie_(iPlayer.fm)_mp3cut.foxcom.su_.mp3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1;&#1102;&#1076;&#1084;&#1080;&#1083;&#1072;\Downloads\Pchely_-_zhuzhzhanie_pchyol_(iPlayer.fm)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51;&#1102;&#1076;&#1084;&#1080;&#1083;&#1072;\Downloads\Zvuki_prirody_-_Stryokot_kuznechikov_(iPlayer.fm)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16488A5F-4E64-4B6A-B66A-63BDC3B6E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2520279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«НАСЕКОМЫЕ»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9434FACD-F870-4014-9F1E-282FF22DA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37444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Georgia" pitchFamily="18" charset="0"/>
              </a:rPr>
              <a:t>Самые прожорливые хищники планеты. Их добыча по весу    в несколько раз больше  самого насекомого. Очень быстро летают. У стрекоз  по тридцать тысяч глазков, слепленных вместе с каждой стороны. Верхние глазки различают только чёрные и белые цвета, а нижние - все остальные.</a:t>
            </a:r>
          </a:p>
          <a:p>
            <a:endParaRPr lang="ru-RU" dirty="0">
              <a:latin typeface="Georgia" pitchFamily="18" charset="0"/>
            </a:endParaRPr>
          </a:p>
        </p:txBody>
      </p:sp>
      <p:pic>
        <p:nvPicPr>
          <p:cNvPr id="22530" name="Picture 2" descr="http://im1-tub-ru.yandex.net/i?id=f24d2f0c9c66a1d3efac4d2462433a86-11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620688"/>
            <a:ext cx="4549935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32" name="AutoShape 4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8" name="AutoShape 10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0" name="AutoShape 12" descr="http://s019.radikal.ru/i638/1207/ff/6ccc648c225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42" name="AutoShape 14" descr="http://im0-tub-ru.yandex.net/i?id=0ef91a699b818f87149450ba58407497-30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3" name="Picture 15" descr="C:\Users\Людмила\Downloads\i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4589623" cy="30597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2545" name="AutoShape 17" descr="http://im1-tub-ru.yandex.net/i?id=eccbfd227038bf8605656dce0827cce1-04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46" name="Picture 18" descr="C:\Users\Людмила\Downloads\i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005064"/>
            <a:ext cx="3564396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A6A9C451-27B2-49E7-8F92-8487D9F62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0"/>
            <a:ext cx="2736304" cy="836712"/>
          </a:xfrm>
        </p:spPr>
        <p:txBody>
          <a:bodyPr/>
          <a:lstStyle/>
          <a:p>
            <a:r>
              <a:rPr lang="ru-RU" dirty="0">
                <a:latin typeface="Georgia" pitchFamily="18" charset="0"/>
              </a:rPr>
              <a:t>Пчела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0375" y="598375"/>
            <a:ext cx="3168352" cy="151216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>
                <a:latin typeface="Georgia" pitchFamily="18" charset="0"/>
              </a:rPr>
              <a:t>Домовитая хозяйка </a:t>
            </a:r>
          </a:p>
          <a:p>
            <a:pPr>
              <a:buNone/>
            </a:pPr>
            <a:r>
              <a:rPr lang="ru-RU" sz="1600" b="1" dirty="0">
                <a:latin typeface="Georgia" pitchFamily="18" charset="0"/>
              </a:rPr>
              <a:t>Полетает над лужайкой, </a:t>
            </a:r>
          </a:p>
          <a:p>
            <a:pPr>
              <a:buNone/>
            </a:pPr>
            <a:r>
              <a:rPr lang="ru-RU" sz="1600" b="1" dirty="0">
                <a:latin typeface="Georgia" pitchFamily="18" charset="0"/>
              </a:rPr>
              <a:t>Похлопочет над цветком —</a:t>
            </a:r>
          </a:p>
          <a:p>
            <a:pPr>
              <a:buNone/>
            </a:pPr>
            <a:r>
              <a:rPr lang="ru-RU" sz="1600" b="1" dirty="0">
                <a:latin typeface="Georgia" pitchFamily="18" charset="0"/>
              </a:rPr>
              <a:t>Он поделится медком.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01948"/>
            <a:ext cx="820891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>
                <a:latin typeface="Georgia" pitchFamily="18" charset="0"/>
              </a:rPr>
              <a:t>Пчела проносит в улей нектар, из которого она делает мёд. А в качестве строительного материала использует воск, выделяемый железами на брюшке, и прополис  ( пчелиный клей), который насекомые добывают из почек растений.</a:t>
            </a:r>
          </a:p>
        </p:txBody>
      </p:sp>
      <p:sp>
        <p:nvSpPr>
          <p:cNvPr id="23554" name="AutoShape 2" descr="http://im2-tub-ru.yandex.net/i?id=387b5ee3fb69acb861efdb17cb8209ea-12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7" name="AutoShape 5" descr="http://im3-tub-ru.yandex.net/i?id=2cd845608a7b8195af98dd2660242547-4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://sinodsk.shem.pnzreg.ru/files/sinodsk_shem_pnzreg_ru/pchel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1" name="Picture 9" descr="C:\Users\Людмила\Downloads\pche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4358" y="809552"/>
            <a:ext cx="4098082" cy="307356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3555" name="Picture 3" descr="C:\Users\Людмила\Downloads\i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375" y="1916832"/>
            <a:ext cx="3691317" cy="25625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chely_-_ZHuzhzhanie_(iPlayer.fm)_mp3cut.foxcom.su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1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BAC2E036-4612-45D8-A3AC-13F60A150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000" dirty="0">
                <a:latin typeface="Georgia" pitchFamily="18" charset="0"/>
              </a:rPr>
              <a:t>Человек разводит пчел и пользуется результатом их труда - медом</a:t>
            </a:r>
          </a:p>
        </p:txBody>
      </p:sp>
      <p:sp>
        <p:nvSpPr>
          <p:cNvPr id="26626" name="AutoShape 2" descr="http://im1-tub-ru.yandex.net/i?id=60e0bcb7757f2bdf22e176e3487b3f8b-32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9" name="AutoShape 5" descr="http://www.bashinform.ru/upload/iblock/0f1/_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C:\Users\Людмила\Downloads\_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052736"/>
            <a:ext cx="7318262" cy="53466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6B421837-EE24-41DE-8A13-57C2E40EC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23528" y="692696"/>
            <a:ext cx="4320480" cy="791617"/>
          </a:xfrm>
        </p:spPr>
        <p:txBody>
          <a:bodyPr/>
          <a:lstStyle/>
          <a:p>
            <a:pPr>
              <a:buNone/>
            </a:pPr>
            <a:r>
              <a:rPr lang="ru-RU" sz="2000" b="0" dirty="0">
                <a:latin typeface="Georgia" pitchFamily="18" charset="0"/>
              </a:rPr>
              <a:t>Домашние пчелы живут в ульях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4932040" y="692697"/>
            <a:ext cx="4211960" cy="1008112"/>
          </a:xfrm>
        </p:spPr>
        <p:txBody>
          <a:bodyPr/>
          <a:lstStyle/>
          <a:p>
            <a:pPr>
              <a:buNone/>
            </a:pPr>
            <a:r>
              <a:rPr lang="ru-RU" sz="2000" b="0" dirty="0">
                <a:latin typeface="Georgia" pitchFamily="18" charset="0"/>
              </a:rPr>
              <a:t>Дикие пчелы строят гнезда на деревьях</a:t>
            </a:r>
          </a:p>
          <a:p>
            <a:endParaRPr lang="ru-RU" dirty="0"/>
          </a:p>
        </p:txBody>
      </p:sp>
      <p:pic>
        <p:nvPicPr>
          <p:cNvPr id="25602" name="Picture 2" descr="C:\Users\Людмила\Downloads\i (5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700808"/>
            <a:ext cx="4122738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5604" name="AutoShape 4" descr="http://fotoohota.spb.ru/g2/main.php/d/2112-2/IMGP2002_1_2_z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5" name="Picture 5" descr="C:\Users\Людмила\Downloads\IMGP2002_1_2_z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1700808"/>
            <a:ext cx="3818706" cy="43204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chely_-_zhuzhzhanie_pchyol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38842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FCBB09DB-3334-4BB5-AE4C-FC36D7D32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5589240"/>
            <a:ext cx="8820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dirty="0">
                <a:latin typeface="Georgia" pitchFamily="18" charset="0"/>
              </a:rPr>
              <a:t>Они «поют» при помощи крыльев и у всех  «уши» на передних ногах. Все кузнечики хорошо прыгают, отталкиваясь ногами, спускаются медленно с помощью крыльев.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90872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 ветки на тропинку,</a:t>
            </a:r>
            <a:br>
              <a:rPr lang="ru-RU" b="1" dirty="0"/>
            </a:br>
            <a:r>
              <a:rPr lang="ru-RU" b="1" dirty="0"/>
              <a:t>С травинки на травинку</a:t>
            </a:r>
            <a:br>
              <a:rPr lang="ru-RU" b="1" dirty="0"/>
            </a:br>
            <a:r>
              <a:rPr lang="ru-RU" b="1" dirty="0"/>
              <a:t>Прыгает пружинка —</a:t>
            </a:r>
            <a:br>
              <a:rPr lang="ru-RU" b="1" dirty="0"/>
            </a:br>
            <a:r>
              <a:rPr lang="ru-RU" b="1" dirty="0"/>
              <a:t>Зелёненькая спинка.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7859216" cy="836712"/>
          </a:xfrm>
        </p:spPr>
        <p:txBody>
          <a:bodyPr/>
          <a:lstStyle/>
          <a:p>
            <a:r>
              <a:rPr lang="ru-RU" dirty="0">
                <a:latin typeface="Georgia" pitchFamily="18" charset="0"/>
              </a:rPr>
              <a:t>Кузнечик</a:t>
            </a:r>
          </a:p>
        </p:txBody>
      </p:sp>
      <p:sp>
        <p:nvSpPr>
          <p:cNvPr id="27650" name="AutoShape 2" descr="http://im2-tub-ru.yandex.net/i?id=c208d6ab1df77402b1b382f2e003d78d-61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AutoShape 5" descr="http://im3-tub-ru.yandex.net/i?id=d2f2a89057a5f99c7a9ddd4031a49acd-87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1" name="Picture 3" descr="C:\Users\Людмила\Downloads\загруженное (3).jpg"/>
          <p:cNvPicPr>
            <a:picLocks noChangeAspect="1" noChangeArrowheads="1"/>
          </p:cNvPicPr>
          <p:nvPr/>
        </p:nvPicPr>
        <p:blipFill>
          <a:blip r:embed="rId4" cstate="print"/>
          <a:srcRect t="8364"/>
          <a:stretch>
            <a:fillRect/>
          </a:stretch>
        </p:blipFill>
        <p:spPr bwMode="auto">
          <a:xfrm>
            <a:off x="323528" y="2301890"/>
            <a:ext cx="3816424" cy="2499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654" name="Picture 6" descr="C:\Users\Людмила\Downloads\i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2704" y="836712"/>
            <a:ext cx="4824536" cy="32163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Zvuki_prirody_-_Stryokot_kuznechik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53244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F5A001DC-E7ED-4D49-8F0A-78CB66749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3848" y="260648"/>
            <a:ext cx="28358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Georgia" pitchFamily="18" charset="0"/>
              </a:rPr>
              <a:t>Муравьи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1124744"/>
            <a:ext cx="5148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eorgia" pitchFamily="18" charset="0"/>
              </a:rPr>
              <a:t>В лесу у пня суетня, беготня: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Народ рабочий целый день хлопочет</a:t>
            </a:r>
            <a:r>
              <a:rPr lang="ru-RU" b="1" dirty="0"/>
              <a:t>. </a:t>
            </a:r>
          </a:p>
        </p:txBody>
      </p:sp>
      <p:sp>
        <p:nvSpPr>
          <p:cNvPr id="28674" name="AutoShape 2" descr="https://encrypted-tbn2.gstatic.com/images?q=tbn:ANd9GcRMjg_XYRgc9RIvc0FhCsCugNeofnn66R1hy0tXnPrt1K7CAIO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shkolazhizni.ru/img/content/i70/70784_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1" descr="Fire_ants02.jpg"/>
          <p:cNvPicPr>
            <a:picLocks noChangeAspect="1"/>
          </p:cNvPicPr>
          <p:nvPr/>
        </p:nvPicPr>
        <p:blipFill>
          <a:blip r:embed="rId3" cstate="print"/>
          <a:srcRect t="15930" b="9993"/>
          <a:stretch>
            <a:fillRect/>
          </a:stretch>
        </p:blipFill>
        <p:spPr bwMode="auto">
          <a:xfrm>
            <a:off x="5014277" y="1053110"/>
            <a:ext cx="3695497" cy="30235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8675" name="Picture 3" descr="C:\Users\Людмила\Downloads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722" y="1956501"/>
            <a:ext cx="4297745" cy="3014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825038" y="4293096"/>
            <a:ext cx="38283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1788" indent="-331788" defTabSz="565150">
              <a:spcBef>
                <a:spcPts val="3100"/>
              </a:spcBef>
              <a:buClr>
                <a:srgbClr val="EBEBEB"/>
              </a:buClr>
              <a:buSzPct val="75000"/>
            </a:pPr>
            <a:r>
              <a:rPr lang="ru-RU" dirty="0"/>
              <a:t>      </a:t>
            </a:r>
            <a:r>
              <a:rPr lang="ru-RU" b="1" dirty="0">
                <a:latin typeface="Arial Narrow" panose="020B0606020202030204" pitchFamily="34" charset="0"/>
              </a:rPr>
              <a:t>Муравьи живут везде, от городских квартир до Антарктиды.                        Муравьи практически всеядны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E3699EBA-8F5F-4700-AEEF-7A92D5EBB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f_4cd7bc6224b01.jpg"/>
          <p:cNvPicPr>
            <a:picLocks noChangeAspect="1"/>
          </p:cNvPicPr>
          <p:nvPr/>
        </p:nvPicPr>
        <p:blipFill>
          <a:blip r:embed="rId3" cstate="print"/>
          <a:srcRect l="4376" t="156" r="4376" b="4594"/>
          <a:stretch>
            <a:fillRect/>
          </a:stretch>
        </p:blipFill>
        <p:spPr bwMode="auto">
          <a:xfrm>
            <a:off x="827584" y="980728"/>
            <a:ext cx="7488832" cy="55249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ru-RU" dirty="0"/>
              <a:t>Устройство муравейника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4CF7F4D1-5ECA-4F57-A889-703E6C17A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Светлячок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124744"/>
            <a:ext cx="59766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sz="2200" b="1" dirty="0">
                <a:latin typeface="Georgia" pitchFamily="18" charset="0"/>
              </a:rPr>
              <a:t>Не солнце, не огонь, а светит.</a:t>
            </a:r>
          </a:p>
        </p:txBody>
      </p:sp>
      <p:sp>
        <p:nvSpPr>
          <p:cNvPr id="29698" name="AutoShape 2" descr="http://i.huffpost.com/gen/1154566/thumbs/o-WHY-DO-FIREFLIES-GLOW-facebo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https://encrypted-tbn0.gstatic.com/images?q=tbn:ANd9GcQQ4oZUX_92B7cEYCon4fioyouZssceUhFeRnzs655_p0lbk1f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1" name="Picture 5" descr="C:\Users\Людмила\Downloads\images (1).jpg"/>
          <p:cNvPicPr>
            <a:picLocks noChangeAspect="1" noChangeArrowheads="1"/>
          </p:cNvPicPr>
          <p:nvPr/>
        </p:nvPicPr>
        <p:blipFill>
          <a:blip r:embed="rId3" cstate="print"/>
          <a:srcRect l="4948"/>
          <a:stretch>
            <a:fillRect/>
          </a:stretch>
        </p:blipFill>
        <p:spPr bwMode="auto">
          <a:xfrm>
            <a:off x="345080" y="1795051"/>
            <a:ext cx="4149765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9702" name="Picture 6" descr="C:\Users\Людмила\Downloads\загруженное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538218"/>
            <a:ext cx="4248472" cy="3046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D4EE5C16-A254-41C1-B738-F0FA75742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4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16705"/>
          </a:xfrm>
        </p:spPr>
        <p:txBody>
          <a:bodyPr/>
          <a:lstStyle/>
          <a:p>
            <a:r>
              <a:rPr lang="ru-RU" dirty="0">
                <a:latin typeface="Georgia" pitchFamily="18" charset="0"/>
              </a:rPr>
              <a:t>Оса</a:t>
            </a:r>
          </a:p>
        </p:txBody>
      </p:sp>
      <p:sp>
        <p:nvSpPr>
          <p:cNvPr id="31746" name="AutoShape 2" descr="https://encrypted-tbn2.gstatic.com/images?q=tbn:ANd9GcQuDs8NHt4_N1Jp4EIE3h4WKBY6abydpKS0rxjCEiIuxNSVXbox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47" name="Picture 3" descr="C:\Users\Людмила\Downloads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7602" y="1005345"/>
            <a:ext cx="4656653" cy="3509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490477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200" dirty="0"/>
              <a:t>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отличие от пчел, осы не запасают мед. Часто осы строят гнезда в земле.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1" y="1772816"/>
            <a:ext cx="32855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eorgia" pitchFamily="18" charset="0"/>
              </a:rPr>
              <a:t>Как тигр: усата, полосата,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А жало поострей кинжала.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Жужжит, взлетела в небеса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Любитель сладкого -…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AD1D9CD3-A3F1-4938-9548-5AD8A6C6A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dirty="0">
                <a:latin typeface="Georgia" pitchFamily="18" charset="0"/>
              </a:rPr>
              <a:t>Таракан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3537" y="4795006"/>
            <a:ext cx="8283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eorgia" pitchFamily="18" charset="0"/>
              </a:rPr>
              <a:t>Тараканы едят практически всё. Обычную еду, книжки, кожаную одежду, даже домашние цветы. Удивительно выносливы и живучи. Целый месяц таракан может ничего не есть.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eorgia" pitchFamily="18" charset="0"/>
              </a:rPr>
              <a:t>П</a:t>
            </a:r>
            <a:r>
              <a:rPr lang="ru-RU" dirty="0">
                <a:latin typeface="Georgia" pitchFamily="18" charset="0"/>
              </a:rPr>
              <a:t>рячется по углам,</a:t>
            </a:r>
          </a:p>
          <a:p>
            <a:r>
              <a:rPr lang="ru-RU" dirty="0">
                <a:latin typeface="Georgia" pitchFamily="18" charset="0"/>
              </a:rPr>
              <a:t>Спать мешает по ночам,</a:t>
            </a:r>
          </a:p>
          <a:p>
            <a:r>
              <a:rPr lang="ru-RU" dirty="0">
                <a:latin typeface="Georgia" pitchFamily="18" charset="0"/>
              </a:rPr>
              <a:t>Неделями не питается,</a:t>
            </a:r>
          </a:p>
          <a:p>
            <a:r>
              <a:rPr lang="ru-RU" dirty="0">
                <a:latin typeface="Georgia" pitchFamily="18" charset="0"/>
              </a:rPr>
              <a:t>Как вредитель называется?</a:t>
            </a:r>
          </a:p>
          <a:p>
            <a:br>
              <a:rPr lang="ru-RU" dirty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sp>
        <p:nvSpPr>
          <p:cNvPr id="33794" name="AutoShape 2" descr="http://versii.com/photos_new/2009/bank_15901_img_200x230_784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 descr="C:\Users\Людмила\Downloads\bank_15901_img_200x230_78413.jpg"/>
          <p:cNvPicPr>
            <a:picLocks noChangeAspect="1" noChangeArrowheads="1"/>
          </p:cNvPicPr>
          <p:nvPr/>
        </p:nvPicPr>
        <p:blipFill>
          <a:blip r:embed="rId3" cstate="print"/>
          <a:srcRect t="7380" r="5128" b="5664"/>
          <a:stretch>
            <a:fillRect/>
          </a:stretch>
        </p:blipFill>
        <p:spPr bwMode="auto">
          <a:xfrm>
            <a:off x="4211960" y="980729"/>
            <a:ext cx="4060816" cy="37594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3797" name="AutoShape 5" descr="http://im0-tub-ru.yandex.net/i?id=b24449031a369dd731b55c17c20ff685-58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C:\Users\Людмила\Downloads\i (8).jpg"/>
          <p:cNvPicPr>
            <a:picLocks noChangeAspect="1" noChangeArrowheads="1"/>
          </p:cNvPicPr>
          <p:nvPr/>
        </p:nvPicPr>
        <p:blipFill>
          <a:blip r:embed="rId4" cstate="print"/>
          <a:srcRect l="8850" r="4867"/>
          <a:stretch>
            <a:fillRect/>
          </a:stretch>
        </p:blipFill>
        <p:spPr bwMode="auto">
          <a:xfrm>
            <a:off x="403537" y="2530139"/>
            <a:ext cx="2865191" cy="22039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75AA82EE-1792-4B99-BA95-BBC08598E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281454"/>
            <a:ext cx="9468544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sz="2000" dirty="0">
                <a:latin typeface="Georgia" pitchFamily="18" charset="0"/>
              </a:rPr>
              <a:t>  </a:t>
            </a:r>
            <a:r>
              <a:rPr lang="ru-RU" b="1" dirty="0">
                <a:latin typeface="Georgia" pitchFamily="18" charset="0"/>
              </a:rPr>
              <a:t>Насекомые живут везде. В пустынях и тропиках, в тайге и  Антарктиде.</a:t>
            </a:r>
          </a:p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04664"/>
            <a:ext cx="3672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333300"/>
                </a:solidFill>
                <a:latin typeface="Georgia" pitchFamily="18" charset="0"/>
              </a:rPr>
              <a:t>Насекомые</a:t>
            </a:r>
          </a:p>
        </p:txBody>
      </p:sp>
      <p:pic>
        <p:nvPicPr>
          <p:cNvPr id="2050" name="Picture 2" descr="http://im1-tub-ru.yandex.net/i?id=6371b7b78f5efe318fe3b3f65c9e6e55-143-144&amp;n=21"/>
          <p:cNvPicPr>
            <a:picLocks noChangeAspect="1" noChangeArrowheads="1"/>
          </p:cNvPicPr>
          <p:nvPr/>
        </p:nvPicPr>
        <p:blipFill>
          <a:blip r:embed="rId3" cstate="print"/>
          <a:srcRect t="10345" r="6174"/>
          <a:stretch>
            <a:fillRect/>
          </a:stretch>
        </p:blipFill>
        <p:spPr bwMode="auto">
          <a:xfrm>
            <a:off x="6228183" y="1963692"/>
            <a:ext cx="272795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http://media1.klops.ru/imagecache/biger/e/5/3/e53624a42ee2d3216d2fb2f3fd2ccdd9.jpg"/>
          <p:cNvPicPr>
            <a:picLocks noChangeAspect="1" noChangeArrowheads="1"/>
          </p:cNvPicPr>
          <p:nvPr/>
        </p:nvPicPr>
        <p:blipFill>
          <a:blip r:embed="rId4" cstate="print"/>
          <a:srcRect l="5506"/>
          <a:stretch>
            <a:fillRect/>
          </a:stretch>
        </p:blipFill>
        <p:spPr bwMode="auto">
          <a:xfrm>
            <a:off x="251520" y="4208089"/>
            <a:ext cx="3080716" cy="22101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http://im1-tub-ru.yandex.net/i?id=6c63128996114b1ff8c2564aef6d4339-108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13667" y="2212741"/>
            <a:ext cx="4291677" cy="26822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61EFC853-D635-4397-9662-F74949D4C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>
                <a:latin typeface="Georgia" pitchFamily="18" charset="0"/>
              </a:rPr>
              <a:t>Водомерка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72816"/>
            <a:ext cx="33843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Georgia" pitchFamily="18" charset="0"/>
              </a:rPr>
              <a:t>На поверхности воды 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летом обитает,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Под корой, без суеты, 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зиму коротает.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Ход её длиннющих ног – 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водной глади мерка.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Кто б скользить ещё так мог? </a:t>
            </a:r>
            <a:br>
              <a:rPr lang="ru-RU" b="1" dirty="0">
                <a:latin typeface="Georgia" pitchFamily="18" charset="0"/>
              </a:rPr>
            </a:br>
            <a:r>
              <a:rPr lang="ru-RU" b="1" dirty="0">
                <a:latin typeface="Georgia" pitchFamily="18" charset="0"/>
              </a:rPr>
              <a:t>Только…</a:t>
            </a:r>
          </a:p>
        </p:txBody>
      </p:sp>
      <p:sp>
        <p:nvSpPr>
          <p:cNvPr id="32770" name="AutoShape 2" descr="http://im1-tub-ru.yandex.net/i?id=fc8c23b6675b3ecc755ccb3730ca1ffa-103-144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C:\Users\Людмила\Downloads\i (9).jpg"/>
          <p:cNvPicPr>
            <a:picLocks noChangeAspect="1" noChangeArrowheads="1"/>
          </p:cNvPicPr>
          <p:nvPr/>
        </p:nvPicPr>
        <p:blipFill>
          <a:blip r:embed="rId3" cstate="print"/>
          <a:srcRect l="10535" b="8929"/>
          <a:stretch>
            <a:fillRect/>
          </a:stretch>
        </p:blipFill>
        <p:spPr bwMode="auto">
          <a:xfrm>
            <a:off x="3467348" y="1413223"/>
            <a:ext cx="5255226" cy="37021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28E8F338-3F2F-4D04-B2B6-BF8F547C4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E349309E-8ADF-4FFD-8F15-2794D8674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332657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itchFamily="18" charset="0"/>
              </a:rPr>
              <a:t> </a:t>
            </a:r>
            <a:r>
              <a:rPr lang="ru-RU" sz="2000" dirty="0">
                <a:latin typeface="Georgia" pitchFamily="18" charset="0"/>
              </a:rPr>
              <a:t>Насекомые обитают во всех средах - в воздухе, на земле и в воде</a:t>
            </a:r>
            <a:r>
              <a:rPr lang="ru-RU" dirty="0">
                <a:latin typeface="Georgia" pitchFamily="18" charset="0"/>
              </a:rPr>
              <a:t>.</a:t>
            </a:r>
            <a:endParaRPr lang="ru-RU" dirty="0"/>
          </a:p>
        </p:txBody>
      </p:sp>
      <p:pic>
        <p:nvPicPr>
          <p:cNvPr id="4" name="Picture 12" descr="Медведка"/>
          <p:cNvPicPr>
            <a:picLocks noChangeAspect="1" noChangeArrowheads="1"/>
          </p:cNvPicPr>
          <p:nvPr/>
        </p:nvPicPr>
        <p:blipFill>
          <a:blip r:embed="rId3" cstate="print"/>
          <a:srcRect t="9310" r="3058"/>
          <a:stretch>
            <a:fillRect/>
          </a:stretch>
        </p:blipFill>
        <p:spPr bwMode="auto">
          <a:xfrm>
            <a:off x="2339752" y="3789040"/>
            <a:ext cx="4218469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8" descr="http://im3-tub-ru.yandex.net/i?id=222ece8c5e3e078aaf53b5b5574122e1-62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68760"/>
            <a:ext cx="3857072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10" descr="http://img.qwled.com/i/11c711a5d57863e31f9d74b0f0849ac4.jpg"/>
          <p:cNvPicPr>
            <a:picLocks noChangeAspect="1" noChangeArrowheads="1"/>
          </p:cNvPicPr>
          <p:nvPr/>
        </p:nvPicPr>
        <p:blipFill>
          <a:blip r:embed="rId5" cstate="print"/>
          <a:srcRect r="53461" b="60689"/>
          <a:stretch>
            <a:fillRect/>
          </a:stretch>
        </p:blipFill>
        <p:spPr bwMode="auto">
          <a:xfrm>
            <a:off x="467544" y="1196752"/>
            <a:ext cx="3731324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7" name="Прямая со стрелкой 6"/>
          <p:cNvCxnSpPr/>
          <p:nvPr/>
        </p:nvCxnSpPr>
        <p:spPr>
          <a:xfrm>
            <a:off x="4572000" y="764704"/>
            <a:ext cx="0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572000" y="764704"/>
            <a:ext cx="208823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699792" y="764704"/>
            <a:ext cx="187220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3B2DBE1F-C716-4DD6-B641-99C387E08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35781" y="142875"/>
            <a:ext cx="8071322" cy="1509117"/>
          </a:xfrm>
        </p:spPr>
        <p:txBody>
          <a:bodyPr>
            <a:normAutofit/>
          </a:bodyPr>
          <a:lstStyle/>
          <a:p>
            <a:r>
              <a:rPr lang="ru-RU" dirty="0">
                <a:latin typeface="Georgia" pitchFamily="18" charset="0"/>
              </a:rPr>
              <a:t>Основные признаки насекомого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528" y="2204864"/>
            <a:ext cx="3168352" cy="3096344"/>
          </a:xfrm>
        </p:spPr>
        <p:txBody>
          <a:bodyPr/>
          <a:lstStyle/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/>
              <a:t>    Шесть ног</a:t>
            </a:r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/>
              <a:t>    Три части тела - голова, грудь, брюшко</a:t>
            </a:r>
          </a:p>
          <a:p>
            <a:pPr marL="241093" indent="-241093">
              <a:spcBef>
                <a:spcPts val="2250"/>
              </a:spcBef>
              <a:buClr>
                <a:srgbClr val="EBEBEB"/>
              </a:buClr>
              <a:buSzPct val="75000"/>
              <a:buNone/>
            </a:pPr>
            <a:r>
              <a:rPr lang="ru-RU" sz="2000" dirty="0"/>
              <a:t>    В большинстве случаев у насекомых есть крылья</a:t>
            </a:r>
            <a:endParaRPr lang="ru-RU" dirty="0"/>
          </a:p>
        </p:txBody>
      </p:sp>
      <p:pic>
        <p:nvPicPr>
          <p:cNvPr id="13316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010671" y="3970363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pic>
        <p:nvPicPr>
          <p:cNvPr id="13317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483945" y="3970363"/>
            <a:ext cx="1658689" cy="53578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3319" name="AutoShape 7"/>
          <p:cNvSpPr>
            <a:spLocks/>
          </p:cNvSpPr>
          <p:nvPr/>
        </p:nvSpPr>
        <p:spPr bwMode="auto">
          <a:xfrm>
            <a:off x="7859242" y="5949280"/>
            <a:ext cx="1284758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Голова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1" name="AutoShape 9"/>
          <p:cNvSpPr>
            <a:spLocks/>
          </p:cNvSpPr>
          <p:nvPr/>
        </p:nvSpPr>
        <p:spPr bwMode="auto">
          <a:xfrm>
            <a:off x="5148064" y="5877272"/>
            <a:ext cx="105593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Грудь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3" name="AutoShape 11"/>
          <p:cNvSpPr>
            <a:spLocks/>
          </p:cNvSpPr>
          <p:nvPr/>
        </p:nvSpPr>
        <p:spPr bwMode="auto">
          <a:xfrm>
            <a:off x="2843808" y="6093296"/>
            <a:ext cx="1489025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r>
              <a:rPr lang="ru-RU" b="1" dirty="0">
                <a:solidFill>
                  <a:srgbClr val="D41D0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Брюшко</a:t>
            </a:r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9" name="AutoShape 17"/>
          <p:cNvSpPr>
            <a:spLocks/>
          </p:cNvSpPr>
          <p:nvPr/>
        </p:nvSpPr>
        <p:spPr bwMode="auto">
          <a:xfrm>
            <a:off x="8502180" y="2269257"/>
            <a:ext cx="269006" cy="47215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35717" tIns="35717" rIns="35717" bIns="35717" anchor="ctr"/>
          <a:lstStyle/>
          <a:p>
            <a:endParaRPr lang="ru-RU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Людмила\Downloads\жу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844824"/>
            <a:ext cx="4704523" cy="3528392"/>
          </a:xfrm>
          <a:prstGeom prst="rect">
            <a:avLst/>
          </a:prstGeom>
          <a:noFill/>
        </p:spPr>
      </p:pic>
      <p:sp>
        <p:nvSpPr>
          <p:cNvPr id="13318" name="AutoShape 6"/>
          <p:cNvSpPr>
            <a:spLocks/>
          </p:cNvSpPr>
          <p:nvPr/>
        </p:nvSpPr>
        <p:spPr bwMode="auto">
          <a:xfrm rot="14032872">
            <a:off x="7206764" y="4651314"/>
            <a:ext cx="1626382" cy="753443"/>
          </a:xfrm>
          <a:prstGeom prst="rightArrow">
            <a:avLst>
              <a:gd name="adj1" fmla="val 32000"/>
              <a:gd name="adj2" fmla="val 6403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 rot="17969550">
            <a:off x="4772846" y="4546577"/>
            <a:ext cx="2015283" cy="754559"/>
          </a:xfrm>
          <a:prstGeom prst="rightArrow">
            <a:avLst>
              <a:gd name="adj1" fmla="val 32000"/>
              <a:gd name="adj2" fmla="val 63897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2" name="AutoShape 10"/>
          <p:cNvSpPr>
            <a:spLocks/>
          </p:cNvSpPr>
          <p:nvPr/>
        </p:nvSpPr>
        <p:spPr bwMode="auto">
          <a:xfrm rot="18359254">
            <a:off x="2593356" y="4304439"/>
            <a:ext cx="3081820" cy="753442"/>
          </a:xfrm>
          <a:prstGeom prst="rightArrow">
            <a:avLst>
              <a:gd name="adj1" fmla="val 32000"/>
              <a:gd name="adj2" fmla="val 63992"/>
            </a:avLst>
          </a:prstGeom>
          <a:gradFill rotWithShape="0">
            <a:gsLst>
              <a:gs pos="0">
                <a:srgbClr val="D03317"/>
              </a:gs>
              <a:gs pos="100000">
                <a:srgbClr val="A21415"/>
              </a:gs>
            </a:gsLst>
            <a:lin ang="5400000"/>
          </a:gradFill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endParaRPr lang="ru-RU" sz="21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0EBE7B74-65FF-4546-9942-9E3169252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333300"/>
                </a:solidFill>
                <a:latin typeface="Georgia" pitchFamily="18" charset="0"/>
              </a:rPr>
              <a:t>Какое из этих животных </a:t>
            </a:r>
            <a:r>
              <a:rPr lang="ru-RU" dirty="0">
                <a:solidFill>
                  <a:srgbClr val="C00000"/>
                </a:solidFill>
                <a:latin typeface="Georgia" pitchFamily="18" charset="0"/>
              </a:rPr>
              <a:t>не насекомое</a:t>
            </a:r>
            <a:r>
              <a:rPr lang="ru-RU" dirty="0">
                <a:solidFill>
                  <a:srgbClr val="333300"/>
                </a:solidFill>
                <a:latin typeface="Georgia" pitchFamily="18" charset="0"/>
              </a:rPr>
              <a:t>?</a:t>
            </a:r>
          </a:p>
        </p:txBody>
      </p:sp>
      <p:pic>
        <p:nvPicPr>
          <p:cNvPr id="20484" name="Picture 4" descr="https://encrypted-tbn0.gstatic.com/images?q=tbn:ANd9GcT7oJJ7hASvn2iAw4kME_e5Lfb3_nh7IAFAnyYiwnFBH8ThM5MziA"/>
          <p:cNvPicPr>
            <a:picLocks noChangeAspect="1" noChangeArrowheads="1"/>
          </p:cNvPicPr>
          <p:nvPr/>
        </p:nvPicPr>
        <p:blipFill>
          <a:blip r:embed="rId3" cstate="print"/>
          <a:srcRect l="5755" t="5076" b="6088"/>
          <a:stretch>
            <a:fillRect/>
          </a:stretch>
        </p:blipFill>
        <p:spPr bwMode="auto">
          <a:xfrm>
            <a:off x="971600" y="1556792"/>
            <a:ext cx="3436497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88" name="Picture 8" descr="http://im1-tub-ru.yandex.net/i?id=3327beb989859b23b881605781540c72-41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149080"/>
            <a:ext cx="3428345" cy="24675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90" name="Picture 10" descr="http://im3-tub-ru.yandex.net/i?id=9be0fba265b1c51f2400a3f7330315af-59-144&amp;n=21"/>
          <p:cNvPicPr>
            <a:picLocks noChangeAspect="1" noChangeArrowheads="1"/>
          </p:cNvPicPr>
          <p:nvPr/>
        </p:nvPicPr>
        <p:blipFill>
          <a:blip r:embed="rId5" cstate="print"/>
          <a:srcRect l="2083" t="5037" b="9333"/>
          <a:stretch>
            <a:fillRect/>
          </a:stretch>
        </p:blipFill>
        <p:spPr bwMode="auto">
          <a:xfrm>
            <a:off x="971600" y="4221088"/>
            <a:ext cx="3456384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492" name="Picture 12" descr="https://encrypted-tbn0.gstatic.com/images?q=tbn:ANd9GcRcE9Ac5faUuh46eeey6LKSyfPhgQU4S4nakB0DlXPXHd-yrb_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1556792"/>
            <a:ext cx="3384376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5148064" y="1556792"/>
            <a:ext cx="3312368" cy="23042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148064" y="1628800"/>
            <a:ext cx="3312368" cy="2304256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8A4DF2D3-7875-4688-985F-69BD98B26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188640"/>
            <a:ext cx="59766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Georgia" pitchFamily="18" charset="0"/>
              </a:rPr>
              <a:t>Питание насекомых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66713"/>
            <a:ext cx="8244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/>
              <a:t>      </a:t>
            </a:r>
            <a:r>
              <a:rPr lang="ru-RU" b="1" dirty="0">
                <a:latin typeface="Georgia" pitchFamily="18" charset="0"/>
              </a:rPr>
              <a:t>Чем только не питаются насекомые! Бабочки - нектаром цветов, тараканы - хлебом, мухи - мясом, комары – кровью.</a:t>
            </a:r>
          </a:p>
        </p:txBody>
      </p:sp>
      <p:pic>
        <p:nvPicPr>
          <p:cNvPr id="16386" name="Picture 2" descr="http://www.infoniac.ru/upload/medialibrary/442/442d03b5163a67da6610104642c471b6.jpg"/>
          <p:cNvPicPr>
            <a:picLocks noChangeAspect="1" noChangeArrowheads="1"/>
          </p:cNvPicPr>
          <p:nvPr/>
        </p:nvPicPr>
        <p:blipFill>
          <a:blip r:embed="rId3" cstate="print"/>
          <a:srcRect l="6314" t="19720" r="24501"/>
          <a:stretch>
            <a:fillRect/>
          </a:stretch>
        </p:blipFill>
        <p:spPr bwMode="auto">
          <a:xfrm>
            <a:off x="3433476" y="2123169"/>
            <a:ext cx="2655298" cy="2055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" descr="42.jpg"/>
          <p:cNvPicPr>
            <a:picLocks noChangeAspect="1"/>
          </p:cNvPicPr>
          <p:nvPr/>
        </p:nvPicPr>
        <p:blipFill>
          <a:blip r:embed="rId4" cstate="print"/>
          <a:srcRect l="9840" t="-1854" r="28590" b="-120"/>
          <a:stretch>
            <a:fillRect/>
          </a:stretch>
        </p:blipFill>
        <p:spPr bwMode="auto">
          <a:xfrm>
            <a:off x="6348376" y="2191117"/>
            <a:ext cx="2664296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88" name="Picture 4" descr="http://im3-tub-ru.yandex.net/i?id=847c796d9cbb2ee097d2de47b7b1b682-20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4478" y="4374336"/>
            <a:ext cx="2664296" cy="19442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390" name="Picture 6" descr="http://portal.azertag.az/sites/default/files/bab6.jpg"/>
          <p:cNvPicPr>
            <a:picLocks noChangeAspect="1" noChangeArrowheads="1"/>
          </p:cNvPicPr>
          <p:nvPr/>
        </p:nvPicPr>
        <p:blipFill>
          <a:blip r:embed="rId6" cstate="print"/>
          <a:srcRect l="11551" r="32138"/>
          <a:stretch>
            <a:fillRect/>
          </a:stretch>
        </p:blipFill>
        <p:spPr bwMode="auto">
          <a:xfrm>
            <a:off x="378728" y="2191117"/>
            <a:ext cx="2789370" cy="40324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87066D30-9B8A-43D2-819A-7DA0EC09C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7950" y="4517281"/>
            <a:ext cx="8232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Georgia" pitchFamily="18" charset="0"/>
              </a:rPr>
              <a:t> </a:t>
            </a:r>
            <a:r>
              <a:rPr lang="ru-RU" b="1" dirty="0">
                <a:latin typeface="Georgia" pitchFamily="18" charset="0"/>
              </a:rPr>
              <a:t>Тип питания зависит от жизненной стадии. Например, гусеница-личинка питается листьями, а бабочка – нектаром</a:t>
            </a:r>
            <a:endParaRPr lang="ru-RU" b="1" dirty="0"/>
          </a:p>
        </p:txBody>
      </p:sp>
      <p:pic>
        <p:nvPicPr>
          <p:cNvPr id="17410" name="Picture 2" descr="http://kartinki-cvetov.ru/images/nasekom/nasekomye-23.jpg"/>
          <p:cNvPicPr>
            <a:picLocks noChangeAspect="1" noChangeArrowheads="1"/>
          </p:cNvPicPr>
          <p:nvPr/>
        </p:nvPicPr>
        <p:blipFill>
          <a:blip r:embed="rId3" cstate="print"/>
          <a:srcRect l="29744" r="13803"/>
          <a:stretch>
            <a:fillRect/>
          </a:stretch>
        </p:blipFill>
        <p:spPr bwMode="auto">
          <a:xfrm>
            <a:off x="5052446" y="338198"/>
            <a:ext cx="3768026" cy="41790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4" descr="https://encrypted-tbn1.gstatic.com/images?q=tbn:ANd9GcRFxhCr3fKL6anPBj7ScEpmmTAlKqywqyXwDniBc0gLqg8Uf_4H"/>
          <p:cNvPicPr>
            <a:picLocks noChangeAspect="1" noChangeArrowheads="1"/>
          </p:cNvPicPr>
          <p:nvPr/>
        </p:nvPicPr>
        <p:blipFill>
          <a:blip r:embed="rId4" cstate="print"/>
          <a:srcRect l="21521" r="6450"/>
          <a:stretch>
            <a:fillRect/>
          </a:stretch>
        </p:blipFill>
        <p:spPr bwMode="auto">
          <a:xfrm>
            <a:off x="587950" y="332656"/>
            <a:ext cx="3768025" cy="4104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9728992B-4F39-454C-8BA7-5B8BE166B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88640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Georgia" pitchFamily="18" charset="0"/>
              </a:rPr>
              <a:t>Насекомые защищаются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908720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>
                <a:latin typeface="Georgia" pitchFamily="18" charset="0"/>
              </a:rPr>
              <a:t>Чтобы спастись от врагов, у насекомых выработались защитные механизмы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6381328"/>
            <a:ext cx="2952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>
                <a:latin typeface="Georgia" pitchFamily="18" charset="0"/>
              </a:rPr>
              <a:t>Маскировочная окраска</a:t>
            </a:r>
          </a:p>
        </p:txBody>
      </p:sp>
      <p:pic>
        <p:nvPicPr>
          <p:cNvPr id="5" name="Picture 1" descr="Gastropacha_quercifolia_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3672408" cy="22682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1" descr="Locust_mimicry.jpg"/>
          <p:cNvPicPr>
            <a:picLocks noChangeAspect="1"/>
          </p:cNvPicPr>
          <p:nvPr/>
        </p:nvPicPr>
        <p:blipFill>
          <a:blip r:embed="rId4" cstate="print"/>
          <a:srcRect t="26398"/>
          <a:stretch>
            <a:fillRect/>
          </a:stretch>
        </p:blipFill>
        <p:spPr bwMode="auto">
          <a:xfrm>
            <a:off x="683568" y="4149080"/>
            <a:ext cx="3672408" cy="2232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" descr="butterfly-005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1412776"/>
            <a:ext cx="3456384" cy="230929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436096" y="3789040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>
                <a:latin typeface="Georgia" pitchFamily="18" charset="0"/>
              </a:rPr>
              <a:t>Отпугивающая окраска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3717032"/>
            <a:ext cx="53242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>
                <a:latin typeface="Georgia" pitchFamily="18" charset="0"/>
              </a:rPr>
              <a:t>Маскировочная форма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96136" y="6381328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200"/>
              </a:spcBef>
              <a:buClr>
                <a:srgbClr val="EBEBEB"/>
              </a:buClr>
              <a:buSzPct val="75000"/>
            </a:pPr>
            <a:r>
              <a:rPr lang="ru-RU" dirty="0">
                <a:latin typeface="Georgia" pitchFamily="18" charset="0"/>
              </a:rPr>
              <a:t>Использование яда</a:t>
            </a:r>
          </a:p>
        </p:txBody>
      </p:sp>
      <p:pic>
        <p:nvPicPr>
          <p:cNvPr id="19458" name="Picture 2" descr="http://im2-tub-ru.yandex.net/i?id=20cdd2753871256751e6ed88966fe4e1-120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221088"/>
            <a:ext cx="3384376" cy="2167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catherineasquithgallery.com/uploads/posts/2021-03/1614805234_232-p-fon-dlya-prezentatsii-detskii-sad-245.jpg">
            <a:extLst>
              <a:ext uri="{FF2B5EF4-FFF2-40B4-BE49-F238E27FC236}">
                <a16:creationId xmlns:a16="http://schemas.microsoft.com/office/drawing/2014/main" id="{03847B5D-8B34-4C39-8066-DCBEA40AE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eorgia" pitchFamily="18" charset="0"/>
              </a:rPr>
              <a:t>Стрекоза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1"/>
            <a:ext cx="4824536" cy="11087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latin typeface="Arial Narrow" panose="020B0606020202030204" pitchFamily="34" charset="0"/>
              </a:rPr>
              <a:t>Голубой </a:t>
            </a:r>
            <a:r>
              <a:rPr lang="ru-RU" b="1" dirty="0" err="1">
                <a:latin typeface="Arial Narrow" panose="020B0606020202030204" pitchFamily="34" charset="0"/>
              </a:rPr>
              <a:t>аэропланчик</a:t>
            </a:r>
            <a:r>
              <a:rPr lang="ru-RU" b="1" dirty="0">
                <a:latin typeface="Arial Narrow" panose="020B0606020202030204" pitchFamily="34" charset="0"/>
              </a:rPr>
              <a:t> сел на жёлтый одуванчик</a:t>
            </a:r>
          </a:p>
        </p:txBody>
      </p:sp>
      <p:pic>
        <p:nvPicPr>
          <p:cNvPr id="1026" name="Picture 2" descr="http://im1-tub-ru.yandex.net/i?id=d22dc1c5c5a3fdd20cb8de17e50299a3-1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96952"/>
            <a:ext cx="4320480" cy="32403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268760"/>
            <a:ext cx="3454921" cy="4980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Insects</Template>
  <TotalTime>670</TotalTime>
  <Words>384</Words>
  <Application>Microsoft Office PowerPoint</Application>
  <PresentationFormat>Экран (4:3)</PresentationFormat>
  <Paragraphs>55</Paragraphs>
  <Slides>21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Narrow</vt:lpstr>
      <vt:lpstr>Calibri</vt:lpstr>
      <vt:lpstr>Georgia</vt:lpstr>
      <vt:lpstr>Helvetica Neue</vt:lpstr>
      <vt:lpstr>Times New Roman</vt:lpstr>
      <vt:lpstr>Wingdings</vt:lpstr>
      <vt:lpstr>Тема Office</vt:lpstr>
      <vt:lpstr>«НАСЕКОМЫЕ»</vt:lpstr>
      <vt:lpstr>Презентация PowerPoint</vt:lpstr>
      <vt:lpstr>Презентация PowerPoint</vt:lpstr>
      <vt:lpstr>Основные признаки насекомого</vt:lpstr>
      <vt:lpstr>Какое из этих животных не насекомое?</vt:lpstr>
      <vt:lpstr>Презентация PowerPoint</vt:lpstr>
      <vt:lpstr>Презентация PowerPoint</vt:lpstr>
      <vt:lpstr>Презентация PowerPoint</vt:lpstr>
      <vt:lpstr>Стрекоза</vt:lpstr>
      <vt:lpstr>Презентация PowerPoint</vt:lpstr>
      <vt:lpstr>Пчела</vt:lpstr>
      <vt:lpstr>Презентация PowerPoint</vt:lpstr>
      <vt:lpstr>Презентация PowerPoint</vt:lpstr>
      <vt:lpstr>Кузнечик</vt:lpstr>
      <vt:lpstr>Презентация PowerPoint</vt:lpstr>
      <vt:lpstr>Устройство муравейника</vt:lpstr>
      <vt:lpstr>Светлячок</vt:lpstr>
      <vt:lpstr>Оса</vt:lpstr>
      <vt:lpstr>Таракан</vt:lpstr>
      <vt:lpstr>Водомерка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Lenovo</cp:lastModifiedBy>
  <cp:revision>83</cp:revision>
  <dcterms:created xsi:type="dcterms:W3CDTF">2015-02-05T17:30:43Z</dcterms:created>
  <dcterms:modified xsi:type="dcterms:W3CDTF">2023-06-04T03:57:47Z</dcterms:modified>
</cp:coreProperties>
</file>