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5" r:id="rId18"/>
    <p:sldId id="274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91" autoAdjust="0"/>
  </p:normalViewPr>
  <p:slideViewPr>
    <p:cSldViewPr snapToGrid="0">
      <p:cViewPr>
        <p:scale>
          <a:sx n="71" d="100"/>
          <a:sy n="71" d="100"/>
        </p:scale>
        <p:origin x="135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5657B-445D-4B88-BE6D-34B7DB37D847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7D921-131E-464E-803A-A12E24230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0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B9B5-4B74-4843-9C7B-A1554A6E7010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BB36-04AF-4443-93DF-5134BEA51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8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B9B5-4B74-4843-9C7B-A1554A6E7010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BB36-04AF-4443-93DF-5134BEA51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4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B9B5-4B74-4843-9C7B-A1554A6E7010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BB36-04AF-4443-93DF-5134BEA51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8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B9B5-4B74-4843-9C7B-A1554A6E7010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BB36-04AF-4443-93DF-5134BEA51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9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B9B5-4B74-4843-9C7B-A1554A6E7010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BB36-04AF-4443-93DF-5134BEA51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8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B9B5-4B74-4843-9C7B-A1554A6E7010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BB36-04AF-4443-93DF-5134BEA51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1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B9B5-4B74-4843-9C7B-A1554A6E7010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BB36-04AF-4443-93DF-5134BEA51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54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B9B5-4B74-4843-9C7B-A1554A6E7010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BB36-04AF-4443-93DF-5134BEA51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5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B9B5-4B74-4843-9C7B-A1554A6E7010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BB36-04AF-4443-93DF-5134BEA51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77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B9B5-4B74-4843-9C7B-A1554A6E7010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BB36-04AF-4443-93DF-5134BEA51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4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B9B5-4B74-4843-9C7B-A1554A6E7010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BB36-04AF-4443-93DF-5134BEA51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61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BB9B5-4B74-4843-9C7B-A1554A6E7010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DBB36-04AF-4443-93DF-5134BEA51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5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oni.club/uploads/posts/2023-02/1675840968_foni-club-p-fon-osennii-detskii-gorizontalnii-22.png">
            <a:extLst>
              <a:ext uri="{FF2B5EF4-FFF2-40B4-BE49-F238E27FC236}">
                <a16:creationId xmlns:a16="http://schemas.microsoft.com/office/drawing/2014/main" id="{D5624A49-0FAF-4048-87CC-F63DE3840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078B96-5592-4CD1-A777-B9E2541DDE5F}"/>
              </a:ext>
            </a:extLst>
          </p:cNvPr>
          <p:cNvSpPr/>
          <p:nvPr/>
        </p:nvSpPr>
        <p:spPr>
          <a:xfrm>
            <a:off x="1465729" y="2644170"/>
            <a:ext cx="6562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kern="0" dirty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  <a:ea typeface="+mj-ea"/>
                <a:cs typeface="+mj-cs"/>
              </a:rPr>
              <a:t>Золотая о</a:t>
            </a:r>
            <a:r>
              <a:rPr kumimoji="0" lang="ru-RU" sz="8000" b="1" i="0" u="none" strike="noStrike" kern="0" cap="none" spc="0" normalizeH="0" baseline="0" noProof="0" dirty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  <a:uLnTx/>
                <a:uFillTx/>
                <a:ea typeface="+mj-ea"/>
                <a:cs typeface="+mj-cs"/>
              </a:rPr>
              <a:t>сень</a:t>
            </a:r>
            <a:endParaRPr kumimoji="0" lang="ru-RU" sz="8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3582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oni.club/uploads/posts/2023-02/1675840968_foni-club-p-fon-osennii-detskii-gorizontalnii-22.png">
            <a:extLst>
              <a:ext uri="{FF2B5EF4-FFF2-40B4-BE49-F238E27FC236}">
                <a16:creationId xmlns:a16="http://schemas.microsoft.com/office/drawing/2014/main" id="{FA5FE9FF-01AE-460C-8924-69C51BCF3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4d80d2d0b9963a2d45de2b95627290da.jpg">
            <a:extLst>
              <a:ext uri="{FF2B5EF4-FFF2-40B4-BE49-F238E27FC236}">
                <a16:creationId xmlns:a16="http://schemas.microsoft.com/office/drawing/2014/main" id="{3FCEF6E9-8649-43CD-BA93-091B7ABFC0F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4687420" y="559735"/>
            <a:ext cx="3894341" cy="304407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92671877_1336031309_0_c8f4a_72ecc515_xl.jpg">
            <a:extLst>
              <a:ext uri="{FF2B5EF4-FFF2-40B4-BE49-F238E27FC236}">
                <a16:creationId xmlns:a16="http://schemas.microsoft.com/office/drawing/2014/main" id="{03581866-B37C-4652-B3DE-24FB81C719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4712"/>
          <a:stretch>
            <a:fillRect/>
          </a:stretch>
        </p:blipFill>
        <p:spPr>
          <a:xfrm>
            <a:off x="818852" y="3429000"/>
            <a:ext cx="3637729" cy="322345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80125F-D63A-4B9D-B96E-7781C14D5922}"/>
              </a:ext>
            </a:extLst>
          </p:cNvPr>
          <p:cNvSpPr/>
          <p:nvPr/>
        </p:nvSpPr>
        <p:spPr>
          <a:xfrm>
            <a:off x="4572000" y="3980329"/>
            <a:ext cx="365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Еж приготовил себе гнездо под кучей листьев и хвороста. Гнездо это старательно выстлано травой и листьями. С наступлением заморозков ёж глубоко закапывается в свою нору и засыпает на всю зиму.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3F8310-4D2B-4927-8C92-730ADCDF5B72}"/>
              </a:ext>
            </a:extLst>
          </p:cNvPr>
          <p:cNvSpPr/>
          <p:nvPr/>
        </p:nvSpPr>
        <p:spPr>
          <a:xfrm>
            <a:off x="1627094" y="985090"/>
            <a:ext cx="29449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Медведь залезает в берлогу- спать до весны. Перед залеганием в берлогу хозяину тайги необходимо накопить питательные веществ</a:t>
            </a:r>
          </a:p>
        </p:txBody>
      </p:sp>
    </p:spTree>
    <p:extLst>
      <p:ext uri="{BB962C8B-B14F-4D97-AF65-F5344CB8AC3E}">
        <p14:creationId xmlns:p14="http://schemas.microsoft.com/office/powerpoint/2010/main" val="160743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oni.club/uploads/posts/2023-02/1675840968_foni-club-p-fon-osennii-detskii-gorizontalnii-22.png">
            <a:extLst>
              <a:ext uri="{FF2B5EF4-FFF2-40B4-BE49-F238E27FC236}">
                <a16:creationId xmlns:a16="http://schemas.microsoft.com/office/drawing/2014/main" id="{F1FFB171-A824-4680-A17F-4CD1A21F1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150-650x487.jpg">
            <a:extLst>
              <a:ext uri="{FF2B5EF4-FFF2-40B4-BE49-F238E27FC236}">
                <a16:creationId xmlns:a16="http://schemas.microsoft.com/office/drawing/2014/main" id="{6BBDB55E-D34F-4043-9D24-F84E957D8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622" y="3926106"/>
            <a:ext cx="2655082" cy="198927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005.jpg">
            <a:extLst>
              <a:ext uri="{FF2B5EF4-FFF2-40B4-BE49-F238E27FC236}">
                <a16:creationId xmlns:a16="http://schemas.microsoft.com/office/drawing/2014/main" id="{2E268D85-41FA-4453-B524-66AF0D9546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1874"/>
          <a:stretch>
            <a:fillRect/>
          </a:stretch>
        </p:blipFill>
        <p:spPr>
          <a:xfrm>
            <a:off x="1490914" y="820271"/>
            <a:ext cx="3069790" cy="198197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CF3099-842B-4A44-9DF5-53940C2B46A5}"/>
              </a:ext>
            </a:extLst>
          </p:cNvPr>
          <p:cNvSpPr/>
          <p:nvPr/>
        </p:nvSpPr>
        <p:spPr>
          <a:xfrm>
            <a:off x="4812339" y="820271"/>
            <a:ext cx="28407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Бобры </a:t>
            </a: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заготавливают </a:t>
            </a: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веток, уносят их под воду и складывают в кучу около своего жилья.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15B4253-DD97-4159-865D-15650A48FDF8}"/>
              </a:ext>
            </a:extLst>
          </p:cNvPr>
          <p:cNvSpPr/>
          <p:nvPr/>
        </p:nvSpPr>
        <p:spPr>
          <a:xfrm>
            <a:off x="1653988" y="3105835"/>
            <a:ext cx="3158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Мыши запасают в норках жёлуди, орехи, зёрна</a:t>
            </a:r>
          </a:p>
        </p:txBody>
      </p:sp>
      <p:pic>
        <p:nvPicPr>
          <p:cNvPr id="8" name="Рисунок 7" descr="0_79b5e_43fe8878_XL.jpg">
            <a:extLst>
              <a:ext uri="{FF2B5EF4-FFF2-40B4-BE49-F238E27FC236}">
                <a16:creationId xmlns:a16="http://schemas.microsoft.com/office/drawing/2014/main" id="{BD2E6F22-E47B-4744-8567-D76F2B1E4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973" y="2084139"/>
            <a:ext cx="2101272" cy="254903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EDFD94-CE92-471B-9EDE-E4199D7638B3}"/>
              </a:ext>
            </a:extLst>
          </p:cNvPr>
          <p:cNvSpPr/>
          <p:nvPr/>
        </p:nvSpPr>
        <p:spPr>
          <a:xfrm>
            <a:off x="4812339" y="4518213"/>
            <a:ext cx="3158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Сойка зарывает жёлуди про запас. Выбирает самые спелые, только часто забывает про них, и весной из этих желудей вырастают молодые дубки.</a:t>
            </a:r>
          </a:p>
        </p:txBody>
      </p:sp>
    </p:spTree>
    <p:extLst>
      <p:ext uri="{BB962C8B-B14F-4D97-AF65-F5344CB8AC3E}">
        <p14:creationId xmlns:p14="http://schemas.microsoft.com/office/powerpoint/2010/main" val="693444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oni.club/uploads/posts/2023-02/1675840968_foni-club-p-fon-osennii-detskii-gorizontalnii-22.png">
            <a:extLst>
              <a:ext uri="{FF2B5EF4-FFF2-40B4-BE49-F238E27FC236}">
                <a16:creationId xmlns:a16="http://schemas.microsoft.com/office/drawing/2014/main" id="{CCE7D0BF-CFDA-41AE-BD78-A340F2E8E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ikiy-kaban-osen.jpg">
            <a:extLst>
              <a:ext uri="{FF2B5EF4-FFF2-40B4-BE49-F238E27FC236}">
                <a16:creationId xmlns:a16="http://schemas.microsoft.com/office/drawing/2014/main" id="{5DD49F2D-7528-4BCC-8B1A-6C2BD27219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250" b="8333"/>
          <a:stretch>
            <a:fillRect/>
          </a:stretch>
        </p:blipFill>
        <p:spPr>
          <a:xfrm>
            <a:off x="1235621" y="860645"/>
            <a:ext cx="3614381" cy="251634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Belochka-web.jpg">
            <a:extLst>
              <a:ext uri="{FF2B5EF4-FFF2-40B4-BE49-F238E27FC236}">
                <a16:creationId xmlns:a16="http://schemas.microsoft.com/office/drawing/2014/main" id="{DC0BBDFF-67A9-42E6-B4ED-2F119D8DA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115" y="3388907"/>
            <a:ext cx="3371016" cy="252826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60C8F5-2412-458D-B68E-A207941C9169}"/>
              </a:ext>
            </a:extLst>
          </p:cNvPr>
          <p:cNvSpPr/>
          <p:nvPr/>
        </p:nvSpPr>
        <p:spPr>
          <a:xfrm>
            <a:off x="1235621" y="4020670"/>
            <a:ext cx="2946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Белка обзавелась новой теплой шубкой.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197B0A-4232-442D-9620-5C12D386234D}"/>
              </a:ext>
            </a:extLst>
          </p:cNvPr>
          <p:cNvSpPr/>
          <p:nvPr/>
        </p:nvSpPr>
        <p:spPr>
          <a:xfrm>
            <a:off x="5133829" y="1584073"/>
            <a:ext cx="2644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Кабаны роют землю в поисках желудей.</a:t>
            </a:r>
          </a:p>
        </p:txBody>
      </p:sp>
    </p:spTree>
    <p:extLst>
      <p:ext uri="{BB962C8B-B14F-4D97-AF65-F5344CB8AC3E}">
        <p14:creationId xmlns:p14="http://schemas.microsoft.com/office/powerpoint/2010/main" val="261446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oni.club/uploads/posts/2023-02/1675840968_foni-club-p-fon-osennii-detskii-gorizontalnii-22.png">
            <a:extLst>
              <a:ext uri="{FF2B5EF4-FFF2-40B4-BE49-F238E27FC236}">
                <a16:creationId xmlns:a16="http://schemas.microsoft.com/office/drawing/2014/main" id="{A5CDC145-7CCD-4DE3-B66F-58E49902C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9A09F4-30D6-42BB-BA8B-3ADB2107B8A0}"/>
              </a:ext>
            </a:extLst>
          </p:cNvPr>
          <p:cNvSpPr/>
          <p:nvPr/>
        </p:nvSpPr>
        <p:spPr>
          <a:xfrm>
            <a:off x="1761565" y="1532965"/>
            <a:ext cx="61453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 в октябре предвещает бесснежную, короткую и мягкую зиму.</a:t>
            </a:r>
            <a:b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снег выпадает за сорок дней до настоящей зимы.</a:t>
            </a:r>
            <a:b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Листопад прошел быстро - зима будет суровой, а если листья остаются зелеными и долго держатся на деревьях - зима будет короткая, с небольшими морозами.</a:t>
            </a:r>
            <a:b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снег упал на мокрую землю - останется, на сухую - скоро сойдет. </a:t>
            </a:r>
            <a:b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Дневной снег не лежит - первый надежный снег выпадает к ночи.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0348AD-E056-414F-B6DC-966C5FD5CDBF}"/>
              </a:ext>
            </a:extLst>
          </p:cNvPr>
          <p:cNvSpPr/>
          <p:nvPr/>
        </p:nvSpPr>
        <p:spPr>
          <a:xfrm>
            <a:off x="1183342" y="699247"/>
            <a:ext cx="6051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Приметы  октября</a:t>
            </a:r>
          </a:p>
        </p:txBody>
      </p:sp>
    </p:spTree>
    <p:extLst>
      <p:ext uri="{BB962C8B-B14F-4D97-AF65-F5344CB8AC3E}">
        <p14:creationId xmlns:p14="http://schemas.microsoft.com/office/powerpoint/2010/main" val="1222019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oni.club/uploads/posts/2023-02/1675840968_foni-club-p-fon-osennii-detskii-gorizontalnii-22.png">
            <a:extLst>
              <a:ext uri="{FF2B5EF4-FFF2-40B4-BE49-F238E27FC236}">
                <a16:creationId xmlns:a16="http://schemas.microsoft.com/office/drawing/2014/main" id="{D8CED91C-7471-43B4-BB4E-BF5336E8A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862FF1-2B1A-47EE-B1E4-4D3988F078F0}"/>
              </a:ext>
            </a:extLst>
          </p:cNvPr>
          <p:cNvSpPr/>
          <p:nvPr/>
        </p:nvSpPr>
        <p:spPr>
          <a:xfrm>
            <a:off x="4464424" y="1785927"/>
            <a:ext cx="35500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 — месяц становления зимы. Чаще дует верховой, порывистый сиверко, значительно похолодало. Поздно рассветает, рано смеркается. Днем то снег пойдет, то дождь заморосит. По народному календарю месяц ноябрь — ворота зимы, сумерки года. Месяц самых темных ночей, прилетающих зимних пернатых гостей, предзимье.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E54C9F-1016-46CE-BF67-04A9367AF5AF}"/>
              </a:ext>
            </a:extLst>
          </p:cNvPr>
          <p:cNvSpPr/>
          <p:nvPr/>
        </p:nvSpPr>
        <p:spPr>
          <a:xfrm>
            <a:off x="2474259" y="715924"/>
            <a:ext cx="3550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Ноябрь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Содержимое 4" descr="winter.jpg">
            <a:extLst>
              <a:ext uri="{FF2B5EF4-FFF2-40B4-BE49-F238E27FC236}">
                <a16:creationId xmlns:a16="http://schemas.microsoft.com/office/drawing/2014/main" id="{1CA6A50A-6C37-4EEC-8363-6EE7973E6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85" y="2002345"/>
            <a:ext cx="3202085" cy="2853309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757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oni.club/uploads/posts/2023-02/1675840968_foni-club-p-fon-osennii-detskii-gorizontalnii-22.png">
            <a:extLst>
              <a:ext uri="{FF2B5EF4-FFF2-40B4-BE49-F238E27FC236}">
                <a16:creationId xmlns:a16="http://schemas.microsoft.com/office/drawing/2014/main" id="{AF5BF7B2-F30B-40B3-BA9E-1325C5314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82658069_MS00ZTQwL.jpg">
            <a:extLst>
              <a:ext uri="{FF2B5EF4-FFF2-40B4-BE49-F238E27FC236}">
                <a16:creationId xmlns:a16="http://schemas.microsoft.com/office/drawing/2014/main" id="{001F6F86-8153-4139-8302-19C4F8699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332" y="846302"/>
            <a:ext cx="3622892" cy="271716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81852_50acd55c12f16.jpg">
            <a:extLst>
              <a:ext uri="{FF2B5EF4-FFF2-40B4-BE49-F238E27FC236}">
                <a16:creationId xmlns:a16="http://schemas.microsoft.com/office/drawing/2014/main" id="{DCB574E8-DD36-40BC-A347-D0D03887E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224" y="3350485"/>
            <a:ext cx="3725706" cy="266121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49642C-A9CF-4E76-A29F-E377B9C45660}"/>
              </a:ext>
            </a:extLst>
          </p:cNvPr>
          <p:cNvSpPr/>
          <p:nvPr/>
        </p:nvSpPr>
        <p:spPr>
          <a:xfrm>
            <a:off x="1546412" y="4289613"/>
            <a:ext cx="3329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Прилетели пернатые гости с севера- хохлатые свиристели.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656FFED-B80B-4D1B-BA39-3104ACFEC37A}"/>
              </a:ext>
            </a:extLst>
          </p:cNvPr>
          <p:cNvSpPr/>
          <p:nvPr/>
        </p:nvSpPr>
        <p:spPr>
          <a:xfrm>
            <a:off x="5271247" y="1438835"/>
            <a:ext cx="2716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Горят в лесу красные гроздья рябины</a:t>
            </a:r>
          </a:p>
        </p:txBody>
      </p:sp>
    </p:spTree>
    <p:extLst>
      <p:ext uri="{BB962C8B-B14F-4D97-AF65-F5344CB8AC3E}">
        <p14:creationId xmlns:p14="http://schemas.microsoft.com/office/powerpoint/2010/main" val="56398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oni.club/uploads/posts/2023-02/1675840968_foni-club-p-fon-osennii-detskii-gorizontalnii-22.png">
            <a:extLst>
              <a:ext uri="{FF2B5EF4-FFF2-40B4-BE49-F238E27FC236}">
                <a16:creationId xmlns:a16="http://schemas.microsoft.com/office/drawing/2014/main" id="{B9612E55-98F0-4E47-A966-F07EF6939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0c067250285266b708ba296caad3a9a7.jpg">
            <a:extLst>
              <a:ext uri="{FF2B5EF4-FFF2-40B4-BE49-F238E27FC236}">
                <a16:creationId xmlns:a16="http://schemas.microsoft.com/office/drawing/2014/main" id="{62579E5D-26A5-4AAC-90A6-3C4CEE56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680" y="725279"/>
            <a:ext cx="3207225" cy="240788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092f9702629b6cd7a33d1d084a2179a8.jpg">
            <a:extLst>
              <a:ext uri="{FF2B5EF4-FFF2-40B4-BE49-F238E27FC236}">
                <a16:creationId xmlns:a16="http://schemas.microsoft.com/office/drawing/2014/main" id="{1D7C7940-3C28-48D4-BABA-6F34C1F3E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417" y="3291166"/>
            <a:ext cx="3413257" cy="256256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C45F24-0419-4F17-9887-BF1C2CBA0F66}"/>
              </a:ext>
            </a:extLst>
          </p:cNvPr>
          <p:cNvSpPr/>
          <p:nvPr/>
        </p:nvSpPr>
        <p:spPr>
          <a:xfrm>
            <a:off x="1455326" y="3576917"/>
            <a:ext cx="257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Голодные волки собираются в стаи . Берегись заяц!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5AF9B1-250B-4B96-AAEE-3DC9D2CB00AA}"/>
              </a:ext>
            </a:extLst>
          </p:cNvPr>
          <p:cNvSpPr/>
          <p:nvPr/>
        </p:nvSpPr>
        <p:spPr>
          <a:xfrm>
            <a:off x="5257800" y="1466597"/>
            <a:ext cx="2729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Заяц поменял летную серую шубку на зимнюю-  белую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678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oni.club/uploads/posts/2023-02/1675840968_foni-club-p-fon-osennii-detskii-gorizontalnii-22.png">
            <a:extLst>
              <a:ext uri="{FF2B5EF4-FFF2-40B4-BE49-F238E27FC236}">
                <a16:creationId xmlns:a16="http://schemas.microsoft.com/office/drawing/2014/main" id="{EE76E084-6D72-4545-A863-290280B91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9489B5-B7B9-48B7-A5CD-E86A2E627CD7}"/>
              </a:ext>
            </a:extLst>
          </p:cNvPr>
          <p:cNvSpPr/>
          <p:nvPr/>
        </p:nvSpPr>
        <p:spPr>
          <a:xfrm>
            <a:off x="1788459" y="2070847"/>
            <a:ext cx="56477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Иней на деревьях - к морозам, туман - к оттепели.</a:t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Многие утки остаются на зимовку, если зима ожидается теплой.</a:t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ноябре с утра может дождь дождить, а к вечеру сугробами снег лежать.</a:t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Комары в ноябре - быть мягкой зиме.</a:t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в ноябре не зябнет, тот и в декабре январе не замерзнет.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B7B783-D2EE-44A9-A25A-7F3365109044}"/>
              </a:ext>
            </a:extLst>
          </p:cNvPr>
          <p:cNvSpPr/>
          <p:nvPr/>
        </p:nvSpPr>
        <p:spPr>
          <a:xfrm>
            <a:off x="1479178" y="1210235"/>
            <a:ext cx="56477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Приметы  ноября</a:t>
            </a:r>
          </a:p>
        </p:txBody>
      </p:sp>
    </p:spTree>
    <p:extLst>
      <p:ext uri="{BB962C8B-B14F-4D97-AF65-F5344CB8AC3E}">
        <p14:creationId xmlns:p14="http://schemas.microsoft.com/office/powerpoint/2010/main" val="23565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oni.club/uploads/posts/2023-02/1675840968_foni-club-p-fon-osennii-detskii-gorizontalnii-22.png">
            <a:extLst>
              <a:ext uri="{FF2B5EF4-FFF2-40B4-BE49-F238E27FC236}">
                <a16:creationId xmlns:a16="http://schemas.microsoft.com/office/drawing/2014/main" id="{EE76E084-6D72-4545-A863-290280B91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D57995-74D3-4B0B-BD2E-07792513C9E3}"/>
              </a:ext>
            </a:extLst>
          </p:cNvPr>
          <p:cNvSpPr/>
          <p:nvPr/>
        </p:nvSpPr>
        <p:spPr>
          <a:xfrm>
            <a:off x="1264024" y="820271"/>
            <a:ext cx="63604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Пословицы и поговорки про ноябрь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922E26-D397-4006-A5EF-48CB3DA28275}"/>
              </a:ext>
            </a:extLst>
          </p:cNvPr>
          <p:cNvSpPr/>
          <p:nvPr/>
        </p:nvSpPr>
        <p:spPr>
          <a:xfrm>
            <a:off x="1882588" y="2143710"/>
            <a:ext cx="5607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ноябре с утра может дождь дождить, </a:t>
            </a:r>
          </a:p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 вечеру сугробами снег лежать. 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ноябре мужик с телегой прощается, в сани забирается. 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ноябре рассвет с сумерками среди дня встречаются. 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ноябре снегу надует — хлеба прибудет. 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Ноябрьские ночи до снега темны. 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ноябре зима с осенью борется. 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 – ворота зимы. </a:t>
            </a:r>
          </a:p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 — сумерки года.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73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oni.club/uploads/posts/2023-02/1675840968_foni-club-p-fon-osennii-detskii-gorizontalnii-22.png">
            <a:extLst>
              <a:ext uri="{FF2B5EF4-FFF2-40B4-BE49-F238E27FC236}">
                <a16:creationId xmlns:a16="http://schemas.microsoft.com/office/drawing/2014/main" id="{EE76E084-6D72-4545-A863-290280B91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4217A2-B680-4180-8E20-81325849C547}"/>
              </a:ext>
            </a:extLst>
          </p:cNvPr>
          <p:cNvSpPr/>
          <p:nvPr/>
        </p:nvSpPr>
        <p:spPr>
          <a:xfrm>
            <a:off x="1613647" y="1465728"/>
            <a:ext cx="63739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8000" b="1" kern="0" dirty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</a:rPr>
              <a:t>Спасибо</a:t>
            </a:r>
          </a:p>
          <a:p>
            <a:pPr lvl="0" algn="ctr" defTabSz="914400">
              <a:defRPr/>
            </a:pPr>
            <a:r>
              <a:rPr lang="ru-RU" sz="8000" b="1" kern="0" dirty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</a:rPr>
              <a:t> за </a:t>
            </a:r>
          </a:p>
          <a:p>
            <a:pPr lvl="0" algn="ctr" defTabSz="914400">
              <a:defRPr/>
            </a:pPr>
            <a:r>
              <a:rPr lang="ru-RU" sz="8000" b="1" kern="0" dirty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800000">
                      <a:alpha val="40000"/>
                    </a:srgbClr>
                  </a:glow>
                </a:effectLst>
              </a:rPr>
              <a:t>внимание</a:t>
            </a:r>
            <a:endParaRPr lang="ru-RU" sz="8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5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oni.club/uploads/posts/2023-02/1675840968_foni-club-p-fon-osennii-detskii-gorizontalnii-22.png">
            <a:extLst>
              <a:ext uri="{FF2B5EF4-FFF2-40B4-BE49-F238E27FC236}">
                <a16:creationId xmlns:a16="http://schemas.microsoft.com/office/drawing/2014/main" id="{C3CE61B7-5F16-4B4A-B1B5-1AD9F934F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53" y="0"/>
            <a:ext cx="9209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744119-5961-4E51-8F8F-3122EAC9D2B4}"/>
              </a:ext>
            </a:extLst>
          </p:cNvPr>
          <p:cNvSpPr/>
          <p:nvPr/>
        </p:nvSpPr>
        <p:spPr>
          <a:xfrm>
            <a:off x="2380128" y="753035"/>
            <a:ext cx="414169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</a:rPr>
              <a:t>Осень наступила,</a:t>
            </a:r>
            <a:br>
              <a:rPr kumimoji="0" lang="ru-RU" sz="3600" b="1" i="0" u="none" strike="noStrike" kern="0" cap="none" spc="0" normalizeH="0" baseline="0" noProof="0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</a:rPr>
            </a:br>
            <a:r>
              <a:rPr kumimoji="0" lang="ru-RU" sz="3600" b="1" i="0" u="none" strike="noStrike" kern="0" cap="none" spc="0" normalizeH="0" baseline="0" noProof="0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</a:rPr>
              <a:t>Высохли цветы,</a:t>
            </a:r>
            <a:br>
              <a:rPr kumimoji="0" lang="ru-RU" sz="3600" b="1" i="0" u="none" strike="noStrike" kern="0" cap="none" spc="0" normalizeH="0" baseline="0" noProof="0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</a:rPr>
            </a:br>
            <a:r>
              <a:rPr kumimoji="0" lang="ru-RU" sz="3600" b="1" i="0" u="none" strike="noStrike" kern="0" cap="none" spc="0" normalizeH="0" baseline="0" noProof="0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</a:rPr>
              <a:t>И глядят уныло</a:t>
            </a:r>
            <a:br>
              <a:rPr kumimoji="0" lang="ru-RU" sz="3600" b="1" i="0" u="none" strike="noStrike" kern="0" cap="none" spc="0" normalizeH="0" baseline="0" noProof="0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</a:rPr>
            </a:br>
            <a:r>
              <a:rPr kumimoji="0" lang="ru-RU" sz="3600" b="1" i="0" u="none" strike="noStrike" kern="0" cap="none" spc="0" normalizeH="0" baseline="0" noProof="0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</a:rPr>
              <a:t>Голые кусты.</a:t>
            </a:r>
            <a:br>
              <a:rPr kumimoji="0" lang="ru-RU" sz="3600" b="1" i="0" u="none" strike="noStrike" kern="0" cap="none" spc="0" normalizeH="0" baseline="0" noProof="0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</a:rPr>
            </a:br>
            <a:r>
              <a:rPr kumimoji="0" lang="ru-RU" sz="3600" b="1" i="0" u="none" strike="noStrike" kern="0" cap="none" spc="0" normalizeH="0" baseline="0" noProof="0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</a:rPr>
              <a:t>Вянет и желтеет</a:t>
            </a:r>
            <a:br>
              <a:rPr kumimoji="0" lang="ru-RU" sz="3600" b="1" i="0" u="none" strike="noStrike" kern="0" cap="none" spc="0" normalizeH="0" baseline="0" noProof="0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</a:rPr>
            </a:br>
            <a:r>
              <a:rPr kumimoji="0" lang="ru-RU" sz="3600" b="1" i="0" u="none" strike="noStrike" kern="0" cap="none" spc="0" normalizeH="0" baseline="0" noProof="0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</a:rPr>
              <a:t>Травка на лугах,</a:t>
            </a:r>
            <a:br>
              <a:rPr kumimoji="0" lang="ru-RU" sz="3600" b="1" i="0" u="none" strike="noStrike" kern="0" cap="none" spc="0" normalizeH="0" baseline="0" noProof="0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</a:rPr>
            </a:br>
            <a:r>
              <a:rPr kumimoji="0" lang="ru-RU" sz="3600" b="1" i="0" u="none" strike="noStrike" kern="0" cap="none" spc="0" normalizeH="0" baseline="0" noProof="0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</a:rPr>
              <a:t>Только зеленее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</a:rPr>
              <a:t>Озимь на полях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А. Плещеев</a:t>
            </a:r>
            <a:endParaRPr kumimoji="0" lang="ru-RU" sz="3600" b="1" i="0" u="none" strike="noStrike" kern="0" cap="none" spc="0" normalizeH="0" baseline="0" noProof="0" dirty="0">
              <a:ln>
                <a:solidFill>
                  <a:srgbClr val="C0504D">
                    <a:lumMod val="75000"/>
                  </a:srgbClr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203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ni.club/uploads/posts/2023-02/1675840968_foni-club-p-fon-osennii-detskii-gorizontalnii-22.png">
            <a:extLst>
              <a:ext uri="{FF2B5EF4-FFF2-40B4-BE49-F238E27FC236}">
                <a16:creationId xmlns:a16="http://schemas.microsoft.com/office/drawing/2014/main" id="{07D83303-CBEF-4219-AC3D-DC1720CB0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8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37E0B46-AA05-4E10-8E5A-EE0F088DE157}"/>
              </a:ext>
            </a:extLst>
          </p:cNvPr>
          <p:cNvSpPr/>
          <p:nvPr/>
        </p:nvSpPr>
        <p:spPr>
          <a:xfrm>
            <a:off x="1129552" y="2272553"/>
            <a:ext cx="38996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    </a:t>
            </a:r>
            <a:r>
              <a:rPr kumimoji="0" lang="ru-RU" sz="24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Осень- хмурая пора. Солнце прячется в облаках и уже почти не греет . Все готовятся к долгой зиме.  Лес  осенью очень нарядный. Листья на деревьях желтые или красные.</a:t>
            </a:r>
          </a:p>
        </p:txBody>
      </p:sp>
      <p:pic>
        <p:nvPicPr>
          <p:cNvPr id="5" name="Содержимое 5" descr="454a7bf495ca39db316d036b6b9323b3.jpg">
            <a:extLst>
              <a:ext uri="{FF2B5EF4-FFF2-40B4-BE49-F238E27FC236}">
                <a16:creationId xmlns:a16="http://schemas.microsoft.com/office/drawing/2014/main" id="{C5177A57-F035-4814-B502-6224B88F4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500" y="2436458"/>
            <a:ext cx="2997676" cy="282134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140CCB-BA6A-45B4-BFED-77FCBADFD136}"/>
              </a:ext>
            </a:extLst>
          </p:cNvPr>
          <p:cNvSpPr/>
          <p:nvPr/>
        </p:nvSpPr>
        <p:spPr>
          <a:xfrm>
            <a:off x="806825" y="1476904"/>
            <a:ext cx="78799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Состояние природы осенью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899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oni.club/uploads/posts/2023-02/1675840968_foni-club-p-fon-osennii-detskii-gorizontalnii-22.png">
            <a:extLst>
              <a:ext uri="{FF2B5EF4-FFF2-40B4-BE49-F238E27FC236}">
                <a16:creationId xmlns:a16="http://schemas.microsoft.com/office/drawing/2014/main" id="{7DC34344-5ED1-4218-B2D1-6A25FA0E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B3661C-9C28-4A64-9EA0-9D620C6E6019}"/>
              </a:ext>
            </a:extLst>
          </p:cNvPr>
          <p:cNvSpPr/>
          <p:nvPr/>
        </p:nvSpPr>
        <p:spPr>
          <a:xfrm>
            <a:off x="3751729" y="1828800"/>
            <a:ext cx="416858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/>
                <a:uLnTx/>
                <a:uFillTx/>
              </a:rPr>
              <a:t>     </a:t>
            </a:r>
            <a:r>
              <a:rPr kumimoji="0" lang="ru-RU" sz="20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/>
                <a:uLnTx/>
                <a:uFillTx/>
              </a:rPr>
              <a:t>Промелькнуло лето. Наступил месяц сентябрь — пора молодой осени. Это месяц разноцветных листьев, прощальных песен, вечер года 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       </a:t>
            </a:r>
            <a:r>
              <a:rPr kumimoji="0" lang="ru-RU" sz="20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/>
                <a:uLnTx/>
                <a:uFillTx/>
              </a:rPr>
              <a:t>В народе сентябрь называют и «</a:t>
            </a:r>
            <a:r>
              <a:rPr kumimoji="0" lang="ru-RU" sz="2000" b="1" i="0" u="none" strike="noStrike" kern="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/>
                <a:uLnTx/>
                <a:uFillTx/>
              </a:rPr>
              <a:t>припасихой</a:t>
            </a:r>
            <a:r>
              <a:rPr kumimoji="0" lang="ru-RU" sz="20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/>
                <a:uLnTx/>
                <a:uFillTx/>
              </a:rPr>
              <a:t>». Это верно: вовсю идет уборка картофеля, моркови, свеклы, лука, чеснока и других овощных культур, продолжается сбор фруктов.</a:t>
            </a:r>
          </a:p>
        </p:txBody>
      </p:sp>
      <p:pic>
        <p:nvPicPr>
          <p:cNvPr id="6" name="Содержимое 4" descr="664340_thumb.jpg">
            <a:extLst>
              <a:ext uri="{FF2B5EF4-FFF2-40B4-BE49-F238E27FC236}">
                <a16:creationId xmlns:a16="http://schemas.microsoft.com/office/drawing/2014/main" id="{D2B65389-732E-4C71-9276-15B346662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23" y="2056552"/>
            <a:ext cx="2972647" cy="2972647"/>
          </a:xfrm>
          <a:prstGeom prst="rect">
            <a:avLst/>
          </a:prstGeom>
          <a:ln>
            <a:noFill/>
          </a:ln>
          <a:effectLst>
            <a:glow rad="101600">
              <a:srgbClr val="800000">
                <a:alpha val="60000"/>
              </a:srgbClr>
            </a:glow>
            <a:softEdge rad="112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71574EB-8FE9-4408-B73E-BB922315E7C8}"/>
              </a:ext>
            </a:extLst>
          </p:cNvPr>
          <p:cNvSpPr/>
          <p:nvPr/>
        </p:nvSpPr>
        <p:spPr>
          <a:xfrm>
            <a:off x="2286001" y="860612"/>
            <a:ext cx="29726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Сентябрь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489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oni.club/uploads/posts/2023-02/1675840968_foni-club-p-fon-osennii-detskii-gorizontalnii-22.png">
            <a:extLst>
              <a:ext uri="{FF2B5EF4-FFF2-40B4-BE49-F238E27FC236}">
                <a16:creationId xmlns:a16="http://schemas.microsoft.com/office/drawing/2014/main" id="{5CC1D3F8-B9AE-456A-9230-A4A3D7C30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7" y="0"/>
            <a:ext cx="9180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105278475_765411_1.jpg">
            <a:extLst>
              <a:ext uri="{FF2B5EF4-FFF2-40B4-BE49-F238E27FC236}">
                <a16:creationId xmlns:a16="http://schemas.microsoft.com/office/drawing/2014/main" id="{7AC04ACF-2BE5-463F-B78B-FD66A7692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726" y="978671"/>
            <a:ext cx="2904567" cy="193776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006-1.jpg">
            <a:extLst>
              <a:ext uri="{FF2B5EF4-FFF2-40B4-BE49-F238E27FC236}">
                <a16:creationId xmlns:a16="http://schemas.microsoft.com/office/drawing/2014/main" id="{6DA0103C-BADF-4741-B31E-4C32E16E6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691" y="3658759"/>
            <a:ext cx="2699032" cy="196579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63004E-B8C6-4EB7-BFE4-CD6024F69BB3}"/>
              </a:ext>
            </a:extLst>
          </p:cNvPr>
          <p:cNvSpPr/>
          <p:nvPr/>
        </p:nvSpPr>
        <p:spPr>
          <a:xfrm>
            <a:off x="4572001" y="1653988"/>
            <a:ext cx="3644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лесу в радует глаз рябина, ее алые ягоды после первых заморозков становятся слаще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EE4F11-C709-46EF-8DF4-CC6651CE3CDF}"/>
              </a:ext>
            </a:extLst>
          </p:cNvPr>
          <p:cNvSpPr/>
          <p:nvPr/>
        </p:nvSpPr>
        <p:spPr>
          <a:xfrm>
            <a:off x="1667432" y="3658759"/>
            <a:ext cx="36710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Прикрытые золотыми, красными и лиловыми листьями, прячутся в сухой траве подосиновики, подберезовики, лисички, сыроежки и грузди</a:t>
            </a:r>
            <a:r>
              <a:rPr lang="ru-RU" sz="16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5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oni.club/uploads/posts/2023-02/1675840968_foni-club-p-fon-osennii-detskii-gorizontalnii-22.png">
            <a:extLst>
              <a:ext uri="{FF2B5EF4-FFF2-40B4-BE49-F238E27FC236}">
                <a16:creationId xmlns:a16="http://schemas.microsoft.com/office/drawing/2014/main" id="{4D6C8A90-423C-4649-A1C0-AFAEEF5AF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" y="0"/>
            <a:ext cx="9121049" cy="68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0c12aabb78f0988e39c349580fc9818d.jpg">
            <a:extLst>
              <a:ext uri="{FF2B5EF4-FFF2-40B4-BE49-F238E27FC236}">
                <a16:creationId xmlns:a16="http://schemas.microsoft.com/office/drawing/2014/main" id="{085D53BF-FF55-474A-9BDC-3104A9D7F2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3" t="3220" r="1538" b="3220"/>
          <a:stretch>
            <a:fillRect/>
          </a:stretch>
        </p:blipFill>
        <p:spPr>
          <a:xfrm>
            <a:off x="1420744" y="702587"/>
            <a:ext cx="3272280" cy="241736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1031.jpg">
            <a:extLst>
              <a:ext uri="{FF2B5EF4-FFF2-40B4-BE49-F238E27FC236}">
                <a16:creationId xmlns:a16="http://schemas.microsoft.com/office/drawing/2014/main" id="{FC9D612C-EA97-4AD8-8469-09BFC7D0B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540" y="3436665"/>
            <a:ext cx="3634301" cy="241736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7E92B1-4EF2-4F22-9DFB-F65A2B0CE99A}"/>
              </a:ext>
            </a:extLst>
          </p:cNvPr>
          <p:cNvSpPr/>
          <p:nvPr/>
        </p:nvSpPr>
        <p:spPr>
          <a:xfrm>
            <a:off x="5015753" y="1465728"/>
            <a:ext cx="3272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Насекомых становится меньше. Улетают  стрижи и ласточки, ведь они питаются только насекомыми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E1F28B0-AF43-4F6B-9738-4FE0898EBE74}"/>
              </a:ext>
            </a:extLst>
          </p:cNvPr>
          <p:cNvSpPr/>
          <p:nvPr/>
        </p:nvSpPr>
        <p:spPr>
          <a:xfrm>
            <a:off x="1420744" y="3436665"/>
            <a:ext cx="24147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Журавли улетают на юг. Там тепло, много корма- семян и побегов растений.</a:t>
            </a:r>
          </a:p>
        </p:txBody>
      </p:sp>
    </p:spTree>
    <p:extLst>
      <p:ext uri="{BB962C8B-B14F-4D97-AF65-F5344CB8AC3E}">
        <p14:creationId xmlns:p14="http://schemas.microsoft.com/office/powerpoint/2010/main" val="204242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oni.club/uploads/posts/2023-02/1675840968_foni-club-p-fon-osennii-detskii-gorizontalnii-22.png">
            <a:extLst>
              <a:ext uri="{FF2B5EF4-FFF2-40B4-BE49-F238E27FC236}">
                <a16:creationId xmlns:a16="http://schemas.microsoft.com/office/drawing/2014/main" id="{23BDF570-5C15-4E18-9091-16B4B81D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575"/>
            <a:ext cx="9144000" cy="69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9024DE-FA5B-423E-8C05-09C8AA150062}"/>
              </a:ext>
            </a:extLst>
          </p:cNvPr>
          <p:cNvSpPr/>
          <p:nvPr/>
        </p:nvSpPr>
        <p:spPr>
          <a:xfrm>
            <a:off x="1748119" y="1443841"/>
            <a:ext cx="58898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Необычно частые грозы в сентябре - к теплой осени.</a:t>
            </a:r>
          </a:p>
          <a:p>
            <a:endParaRPr lang="ru-RU" b="1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суше и теплее сентябрь, тем позднее наступит зима.</a:t>
            </a:r>
          </a:p>
          <a:p>
            <a:endParaRPr lang="ru-RU" b="1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 сентябре муравьи бегают по верхушкам травы, то снег будет глубокий и зима ранняя, а если по низу - то долгая.</a:t>
            </a:r>
          </a:p>
          <a:p>
            <a:endParaRPr lang="ru-RU" b="1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выдался сухой и теплый - к долгой осени.</a:t>
            </a:r>
          </a:p>
          <a:p>
            <a:endParaRPr lang="ru-RU" b="1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холодный - в следующем году снег может сойти быстрее обычного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5406D1-2E16-4DC9-B65B-4376079BCAF2}"/>
              </a:ext>
            </a:extLst>
          </p:cNvPr>
          <p:cNvSpPr/>
          <p:nvPr/>
        </p:nvSpPr>
        <p:spPr>
          <a:xfrm>
            <a:off x="336177" y="753035"/>
            <a:ext cx="7651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Приметы сентября</a:t>
            </a:r>
          </a:p>
        </p:txBody>
      </p:sp>
    </p:spTree>
    <p:extLst>
      <p:ext uri="{BB962C8B-B14F-4D97-AF65-F5344CB8AC3E}">
        <p14:creationId xmlns:p14="http://schemas.microsoft.com/office/powerpoint/2010/main" val="313141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oni.club/uploads/posts/2023-02/1675840968_foni-club-p-fon-osennii-detskii-gorizontalnii-22.png">
            <a:extLst>
              <a:ext uri="{FF2B5EF4-FFF2-40B4-BE49-F238E27FC236}">
                <a16:creationId xmlns:a16="http://schemas.microsoft.com/office/drawing/2014/main" id="{D60228BD-8E95-4553-993B-0022930DE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880926-AB38-4013-BABD-C5AB59EE7C64}"/>
              </a:ext>
            </a:extLst>
          </p:cNvPr>
          <p:cNvSpPr/>
          <p:nvPr/>
        </p:nvSpPr>
        <p:spPr>
          <a:xfrm>
            <a:off x="1707775" y="1344706"/>
            <a:ext cx="62797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2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highlight>
                  <a:srgbClr val="FFFF00"/>
                </a:highlight>
              </a:rPr>
              <a:t>Пословицы и поговорки про сентябрь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Холоден сентябрь да сыт.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Батюшка сентябрь не любит баловать.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сентябре и лист на дереве не держится.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сентябре лес реже и птичий голос тише.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сентябре одна ягода, да и та горькая рябина.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сентябре лето кончается, осень начинается.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сентябре  одна ягода, да и та — горькая рябина.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сентябре синица просит осень в гости.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без плодов не бывает.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— вечер года.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кафтан с плеч срывает, тулуп надевает.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красно лето провожает, осень золотую встречает.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птиц в дорогу торопит.</a:t>
            </a:r>
          </a:p>
        </p:txBody>
      </p:sp>
    </p:spTree>
    <p:extLst>
      <p:ext uri="{BB962C8B-B14F-4D97-AF65-F5344CB8AC3E}">
        <p14:creationId xmlns:p14="http://schemas.microsoft.com/office/powerpoint/2010/main" val="286520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oni.club/uploads/posts/2023-02/1675840968_foni-club-p-fon-osennii-detskii-gorizontalnii-22.png">
            <a:extLst>
              <a:ext uri="{FF2B5EF4-FFF2-40B4-BE49-F238E27FC236}">
                <a16:creationId xmlns:a16="http://schemas.microsoft.com/office/drawing/2014/main" id="{FB4E28FB-6251-4D5A-A587-E879B6C17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DD3F97-176C-4141-BCCC-0DE5B18BBA6C}"/>
              </a:ext>
            </a:extLst>
          </p:cNvPr>
          <p:cNvSpPr/>
          <p:nvPr/>
        </p:nvSpPr>
        <p:spPr>
          <a:xfrm>
            <a:off x="4182035" y="2057400"/>
            <a:ext cx="37651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 октябрь - середина осени. Это месяц обложных дождей, мокрого снега. Древнерусское название месяца октября — листопад. Есть еще и второе — </a:t>
            </a:r>
            <a:r>
              <a:rPr lang="ru-RU" sz="2000" b="1" dirty="0" err="1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грязник</a:t>
            </a:r>
            <a:r>
              <a:rPr lang="ru-RU" sz="2000" b="1" dirty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Оба они подчеркивают характерные особенности этого месяца: обильный листопад и большую грязь.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A3A497-9DE3-4C44-859F-77D30AF2CD81}"/>
              </a:ext>
            </a:extLst>
          </p:cNvPr>
          <p:cNvSpPr/>
          <p:nvPr/>
        </p:nvSpPr>
        <p:spPr>
          <a:xfrm>
            <a:off x="2756646" y="968187"/>
            <a:ext cx="3388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Октябрь</a:t>
            </a:r>
            <a:endParaRPr lang="ru-RU" sz="4800" dirty="0"/>
          </a:p>
        </p:txBody>
      </p:sp>
      <p:pic>
        <p:nvPicPr>
          <p:cNvPr id="7" name="Содержимое 4" descr="anypics.ru-12944.jpg">
            <a:extLst>
              <a:ext uri="{FF2B5EF4-FFF2-40B4-BE49-F238E27FC236}">
                <a16:creationId xmlns:a16="http://schemas.microsoft.com/office/drawing/2014/main" id="{3B9DEB75-7C2C-4C04-B672-C4D7BE3FF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59" y="2365653"/>
            <a:ext cx="3388660" cy="254149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1850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639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9</cp:revision>
  <dcterms:created xsi:type="dcterms:W3CDTF">2023-10-07T06:25:46Z</dcterms:created>
  <dcterms:modified xsi:type="dcterms:W3CDTF">2023-10-07T07:41:16Z</dcterms:modified>
</cp:coreProperties>
</file>