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96" r:id="rId2"/>
    <p:sldId id="289" r:id="rId3"/>
    <p:sldId id="293" r:id="rId4"/>
    <p:sldId id="269" r:id="rId5"/>
    <p:sldId id="294" r:id="rId6"/>
    <p:sldId id="273" r:id="rId7"/>
    <p:sldId id="271" r:id="rId8"/>
    <p:sldId id="275" r:id="rId9"/>
    <p:sldId id="274" r:id="rId10"/>
    <p:sldId id="270" r:id="rId11"/>
    <p:sldId id="280" r:id="rId12"/>
    <p:sldId id="282" r:id="rId13"/>
    <p:sldId id="295" r:id="rId14"/>
    <p:sldId id="283" r:id="rId15"/>
    <p:sldId id="284" r:id="rId16"/>
    <p:sldId id="285" r:id="rId17"/>
  </p:sldIdLst>
  <p:sldSz cx="9144000" cy="6858000" type="screen4x3"/>
  <p:notesSz cx="6858000" cy="9144000"/>
  <p:custDataLst>
    <p:tags r:id="rId19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8CAEDB-5130-4D72-A09D-80778808C718}" type="datetimeFigureOut">
              <a:rPr lang="ru-RU" smtClean="0"/>
              <a:t>06.05.2024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1736BC-B973-4212-B865-4941DFB3A86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736BC-B973-4212-B865-4941DFB3A86D}" type="slidenum">
              <a:rPr lang="ru-RU" smtClean="0"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F6552-5D9B-4836-9244-4CBCBC18272D}" type="datetimeFigureOut">
              <a:rPr lang="ru-RU" smtClean="0"/>
              <a:t>06.05.2024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008C5-6EBF-445A-A2A5-FFCC71BBD49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F6552-5D9B-4836-9244-4CBCBC18272D}" type="datetimeFigureOut">
              <a:rPr lang="ru-RU" smtClean="0"/>
              <a:t>06.05.2024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008C5-6EBF-445A-A2A5-FFCC71BBD49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F6552-5D9B-4836-9244-4CBCBC18272D}" type="datetimeFigureOut">
              <a:rPr lang="ru-RU" smtClean="0"/>
              <a:t>06.05.2024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008C5-6EBF-445A-A2A5-FFCC71BBD49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F6552-5D9B-4836-9244-4CBCBC18272D}" type="datetimeFigureOut">
              <a:rPr lang="ru-RU" smtClean="0"/>
              <a:t>06.05.2024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008C5-6EBF-445A-A2A5-FFCC71BBD49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EF6552-5D9B-4836-9244-4CBCBC18272D}" type="datetimeFigureOut">
              <a:rPr lang="ru-RU" smtClean="0"/>
              <a:t>06.05.2024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D008C5-6EBF-445A-A2A5-FFCC71BBD49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55" r:id="rId4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60" t="399" r="20200" b="-399"/>
          <a:stretch>
            <a:fillRect/>
          </a:stretch>
        </p:blipFill>
        <p:spPr>
          <a:xfrm>
            <a:off x="-29769" y="0"/>
            <a:ext cx="9313564" cy="695739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355018" y="2324534"/>
            <a:ext cx="45126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Презентация </a:t>
            </a:r>
            <a:br>
              <a:rPr lang="ru-RU" sz="3600" b="1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</a:br>
            <a:r>
              <a:rPr lang="ru-RU" sz="3600" b="1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«День Победы – </a:t>
            </a:r>
          </a:p>
          <a:p>
            <a:pPr algn="ctr"/>
            <a:r>
              <a:rPr lang="ru-RU" sz="3600" b="1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светлый праздник»</a:t>
            </a:r>
            <a:endParaRPr lang="ru-RU" sz="3600"/>
          </a:p>
        </p:txBody>
      </p:sp>
    </p:spTree>
    <p:extLst>
      <p:ext uri="{BB962C8B-B14F-4D97-AF65-F5344CB8AC3E}">
        <p14:creationId xmlns:p14="http://schemas.microsoft.com/office/powerpoint/2010/main" val="3483588810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23528" y="-171400"/>
            <a:ext cx="3888432" cy="7632848"/>
          </a:xfrm>
        </p:spPr>
        <p:txBody>
          <a:bodyPr>
            <a:normAutofit/>
          </a:bodyPr>
          <a:lstStyle/>
          <a:p>
            <a:pPr algn="l"/>
            <a:r>
              <a:rPr lang="ru-RU" sz="2800">
                <a:solidFill>
                  <a:schemeClr val="accent2">
                    <a:lumMod val="75000"/>
                  </a:schemeClr>
                </a:solidFill>
              </a:rPr>
              <a:t>      </a:t>
            </a:r>
            <a:r>
              <a:rPr lang="ru-RU" sz="2400">
                <a:solidFill>
                  <a:schemeClr val="accent2">
                    <a:lumMod val="75000"/>
                  </a:schemeClr>
                </a:solidFill>
              </a:rPr>
              <a:t>Во время войны существовала полевая кухня, и наших воинов надо было кормить. Еду готовили и развозили прямо на поле-боя и ели солдаты из котелков, каждый  </a:t>
            </a:r>
            <a:br>
              <a:rPr lang="ru-RU" sz="240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400">
                <a:solidFill>
                  <a:schemeClr val="accent2">
                    <a:lumMod val="75000"/>
                  </a:schemeClr>
                </a:solidFill>
              </a:rPr>
              <a:t>имел при себе личный котелок, фляжку, алюминиевую ложку. </a:t>
            </a:r>
            <a:br>
              <a:rPr lang="ru-RU" sz="310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3100">
                <a:solidFill>
                  <a:schemeClr val="accent2">
                    <a:lumMod val="75000"/>
                  </a:schemeClr>
                </a:solidFill>
              </a:rPr>
              <a:t> </a:t>
            </a:r>
            <a:br>
              <a:rPr lang="ru-RU" sz="2800"/>
            </a:br>
            <a:r>
              <a:rPr lang="ru-RU" sz="2800"/>
              <a:t>   </a:t>
            </a:r>
            <a:endParaRPr lang="ru-RU" sz="2800" b="1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26" name="Picture 2" descr="C:\Users\Кей\Desktop\Новая папка (3)\1534239622184817267.jpg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 l="6329" r="3263" b="2857"/>
          <a:stretch>
            <a:fillRect/>
          </a:stretch>
        </p:blipFill>
        <p:spPr bwMode="auto">
          <a:xfrm>
            <a:off x="4123012" y="1700810"/>
            <a:ext cx="4871125" cy="3312366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99592" y="332656"/>
            <a:ext cx="7920880" cy="1584176"/>
          </a:xfrm>
        </p:spPr>
        <p:txBody>
          <a:bodyPr>
            <a:noAutofit/>
          </a:bodyPr>
          <a:lstStyle/>
          <a:p>
            <a:br>
              <a:rPr lang="ru-RU" sz="3200">
                <a:ln>
                  <a:solidFill>
                    <a:schemeClr val="tx1"/>
                  </a:solidFill>
                </a:ln>
                <a:solidFill>
                  <a:schemeClr val="accent2">
                    <a:lumMod val="75000"/>
                  </a:schemeClr>
                </a:solidFill>
              </a:rPr>
            </a:br>
            <a:endParaRPr lang="ru-RU" sz="320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26" name="Picture 2" descr="C:\Users\Кей\Desktop\Новая папка (3)\9-maya_2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 bwMode="auto">
          <a:xfrm>
            <a:off x="827584" y="1844824"/>
            <a:ext cx="7701150" cy="4212319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95536" y="332656"/>
            <a:ext cx="900100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>
                <a:solidFill>
                  <a:schemeClr val="accent2">
                    <a:lumMod val="75000"/>
                  </a:schemeClr>
                </a:solidFill>
                <a:latin typeface="+mj-lt"/>
              </a:rPr>
              <a:t>      </a:t>
            </a:r>
            <a:r>
              <a:rPr lang="ru-RU" sz="2600">
                <a:solidFill>
                  <a:schemeClr val="accent2">
                    <a:lumMod val="75000"/>
                  </a:schemeClr>
                </a:solidFill>
              </a:rPr>
              <a:t>9 Мая 1945 года война закончилась в Берлине. </a:t>
            </a:r>
            <a:br>
              <a:rPr lang="ru-RU" sz="260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600">
                <a:solidFill>
                  <a:schemeClr val="accent2">
                    <a:lumMod val="75000"/>
                  </a:schemeClr>
                </a:solidFill>
              </a:rPr>
              <a:t>Наше знамя было поднято над самым главным </a:t>
            </a:r>
            <a:br>
              <a:rPr lang="ru-RU" sz="260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600">
                <a:solidFill>
                  <a:schemeClr val="accent2">
                    <a:lumMod val="75000"/>
                  </a:schemeClr>
                </a:solidFill>
              </a:rPr>
              <a:t>зданием фашистов в Германии – Рейхстагом. </a:t>
            </a:r>
            <a:endParaRPr lang="ru-RU" sz="2600">
              <a:solidFill>
                <a:schemeClr val="accent2">
                  <a:lumMod val="75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55576" y="0"/>
            <a:ext cx="8388424" cy="2132856"/>
          </a:xfrm>
        </p:spPr>
        <p:txBody>
          <a:bodyPr>
            <a:normAutofit/>
          </a:bodyPr>
          <a:lstStyle/>
          <a:p>
            <a:r>
              <a:rPr lang="ru-RU" sz="320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>
                <a:solidFill>
                  <a:schemeClr val="accent2">
                    <a:lumMod val="75000"/>
                  </a:schemeClr>
                </a:solidFill>
              </a:rPr>
              <a:t>Пришла   долгожданная Победа! </a:t>
            </a:r>
            <a:br>
              <a:rPr lang="ru-RU" sz="240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400">
                <a:solidFill>
                  <a:schemeClr val="accent2">
                    <a:lumMod val="75000"/>
                  </a:schemeClr>
                </a:solidFill>
              </a:rPr>
              <a:t>Это был праздник всего народа со слезами на глазах! </a:t>
            </a:r>
            <a:br>
              <a:rPr lang="ru-RU" sz="240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400">
                <a:solidFill>
                  <a:schemeClr val="accent2">
                    <a:lumMod val="75000"/>
                  </a:schemeClr>
                </a:solidFill>
              </a:rPr>
              <a:t>Все радовались великой победе над врагом и оплакивали погибших. С тех пор этот праздник стал  всенародным торжеством!     </a:t>
            </a:r>
            <a:endParaRPr lang="ru-RU" sz="3200"/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332656"/>
            <a:ext cx="88204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>
                <a:solidFill>
                  <a:schemeClr val="accent2">
                    <a:lumMod val="75000"/>
                  </a:schemeClr>
                </a:solidFill>
              </a:rPr>
              <a:t>   </a:t>
            </a:r>
            <a:endParaRPr lang="ru-RU" sz="260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7" name="Picture 1" descr="C:\Users\Кей\Desktop\Новая папка (3)\12751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t="15492" r="-1155"/>
          <a:stretch>
            <a:fillRect/>
          </a:stretch>
        </p:blipFill>
        <p:spPr bwMode="auto">
          <a:xfrm>
            <a:off x="1475656" y="2097304"/>
            <a:ext cx="6564008" cy="4112831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99592" y="260648"/>
            <a:ext cx="7992888" cy="1800200"/>
          </a:xfrm>
        </p:spPr>
        <p:txBody>
          <a:bodyPr>
            <a:noAutofit/>
          </a:bodyPr>
          <a:lstStyle/>
          <a:p>
            <a:r>
              <a:rPr lang="ru-RU" sz="2400">
                <a:solidFill>
                  <a:schemeClr val="accent2">
                    <a:lumMod val="75000"/>
                  </a:schemeClr>
                </a:solidFill>
              </a:rPr>
              <a:t>     </a:t>
            </a:r>
            <a:br>
              <a:rPr lang="ru-RU" sz="2400">
                <a:solidFill>
                  <a:schemeClr val="accent2">
                    <a:lumMod val="75000"/>
                  </a:schemeClr>
                </a:solidFill>
              </a:rPr>
            </a:br>
            <a:br>
              <a:rPr lang="ru-RU" sz="240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200">
                <a:solidFill>
                  <a:schemeClr val="accent2">
                    <a:lumMod val="75000"/>
                  </a:schemeClr>
                </a:solidFill>
              </a:rPr>
              <a:t>         </a:t>
            </a:r>
            <a:r>
              <a:rPr lang="ru-RU" sz="2400">
                <a:solidFill>
                  <a:schemeClr val="accent2">
                    <a:lumMod val="75000"/>
                  </a:schemeClr>
                </a:solidFill>
              </a:rPr>
              <a:t>Каждый год в этот день 9 Мая наш народ празднует великий День Победы. Люди ходят к вечному огню возлагать цветы. Вечный огонь символизирует вечную память о подвигах наших отважных солдат. А на плитах перечислены фамилии погибших солдат. И в нашем городе есть мемориал Вечного огня на Марсовом поле. </a:t>
            </a:r>
            <a:br>
              <a:rPr lang="ru-RU" sz="2400"/>
            </a:br>
            <a:r>
              <a:rPr lang="ru-RU" sz="2400"/>
              <a:t> </a:t>
            </a:r>
          </a:p>
        </p:txBody>
      </p:sp>
      <p:pic>
        <p:nvPicPr>
          <p:cNvPr id="6" name="Содержимое 5" descr="https://pbs.twimg.com/media/DrTXYWmXcAAVCdr.jpg:large"/>
          <p:cNvPicPr>
            <a:picLocks noGrp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 bwMode="auto">
          <a:xfrm>
            <a:off x="1619672" y="2564904"/>
            <a:ext cx="6120680" cy="3744416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5" name="Прямоугольник 4"/>
          <p:cNvSpPr/>
          <p:nvPr/>
        </p:nvSpPr>
        <p:spPr>
          <a:xfrm>
            <a:off x="395536" y="1124744"/>
            <a:ext cx="51845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/>
              <a:t> </a:t>
            </a: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9552" y="-243408"/>
            <a:ext cx="8604448" cy="2160240"/>
          </a:xfrm>
        </p:spPr>
        <p:txBody>
          <a:bodyPr>
            <a:noAutofit/>
          </a:bodyPr>
          <a:lstStyle/>
          <a:p>
            <a:r>
              <a:rPr lang="ru-RU" sz="2200">
                <a:solidFill>
                  <a:schemeClr val="accent2">
                    <a:lumMod val="75000"/>
                  </a:schemeClr>
                </a:solidFill>
              </a:rPr>
              <a:t>                   </a:t>
            </a:r>
            <a:br>
              <a:rPr lang="ru-RU" sz="220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200">
                <a:solidFill>
                  <a:schemeClr val="accent2">
                    <a:lumMod val="75000"/>
                  </a:schemeClr>
                </a:solidFill>
              </a:rPr>
              <a:t>             </a:t>
            </a:r>
            <a:r>
              <a:rPr lang="ru-RU" sz="2400">
                <a:solidFill>
                  <a:schemeClr val="accent2">
                    <a:lumMod val="75000"/>
                  </a:schemeClr>
                </a:solidFill>
              </a:rPr>
              <a:t>Во всех городах нашей страны и в других странах проходит международная  акция «Бессмертный полк», в ходе которой участники идут колонной и несут  фотопортреты своих родственников, погибших в Великой Отечественной войне.    </a:t>
            </a:r>
            <a:endParaRPr lang="ru-RU" sz="220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27" name="Picture 3" descr="C:\Users\Кей\Desktop\dc7e3999008ef524fef03e9d39df13c9.jpe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 bwMode="auto">
          <a:xfrm>
            <a:off x="1403648" y="1772816"/>
            <a:ext cx="6552729" cy="4368485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91264" cy="720080"/>
          </a:xfrm>
        </p:spPr>
        <p:txBody>
          <a:bodyPr>
            <a:normAutofit fontScale="90000"/>
          </a:bodyPr>
          <a:lstStyle/>
          <a:p>
            <a:r>
              <a:rPr lang="ru-RU" sz="3100" b="1">
                <a:solidFill>
                  <a:schemeClr val="accent2">
                    <a:lumMod val="75000"/>
                  </a:schemeClr>
                </a:solidFill>
              </a:rPr>
              <a:t>  </a:t>
            </a:r>
            <a:br>
              <a:rPr lang="ru-RU" sz="3100" b="1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3600" b="1">
                <a:solidFill>
                  <a:schemeClr val="accent2">
                    <a:lumMod val="75000"/>
                  </a:schemeClr>
                </a:solidFill>
              </a:rPr>
              <a:t>       </a:t>
            </a:r>
            <a:r>
              <a:rPr lang="ru-RU" sz="2700">
                <a:solidFill>
                  <a:schemeClr val="accent2">
                    <a:lumMod val="75000"/>
                  </a:schemeClr>
                </a:solidFill>
              </a:rPr>
              <a:t>И конечно, вечером во многих городах вечером                   гремят салюты в честь великой Победы</a:t>
            </a:r>
            <a:r>
              <a:rPr lang="ru-RU" sz="2700" b="1">
                <a:solidFill>
                  <a:schemeClr val="accent2">
                    <a:lumMod val="75000"/>
                  </a:schemeClr>
                </a:solidFill>
              </a:rPr>
              <a:t> </a:t>
            </a:r>
            <a:br>
              <a:rPr lang="ru-RU" sz="3200"/>
            </a:br>
            <a:r>
              <a:rPr lang="ru-RU" sz="3600" b="1">
                <a:solidFill>
                  <a:schemeClr val="accent2">
                    <a:lumMod val="75000"/>
                  </a:schemeClr>
                </a:solidFill>
              </a:rPr>
              <a:t>  </a:t>
            </a:r>
            <a:endParaRPr lang="ru-RU" b="1"/>
          </a:p>
        </p:txBody>
      </p:sp>
      <p:pic>
        <p:nvPicPr>
          <p:cNvPr id="6" name="Picture 2" descr="C:\Users\Кей\Desktop\132a0e561c29b24b4a8dc77ea8e12d0d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 bwMode="auto">
          <a:xfrm>
            <a:off x="1043608" y="1268760"/>
            <a:ext cx="7236803" cy="4824536"/>
          </a:xfrm>
          <a:prstGeom prst="rect">
            <a:avLst/>
          </a:prstGeom>
          <a:noFill/>
        </p:spPr>
      </p:pic>
      <p:sp>
        <p:nvSpPr>
          <p:cNvPr id="5" name="Заголовок 3"/>
          <p:cNvSpPr txBox="1"/>
          <p:nvPr/>
        </p:nvSpPr>
        <p:spPr>
          <a:xfrm>
            <a:off x="609600" y="260648"/>
            <a:ext cx="8507288" cy="9444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1200" b="1" i="0" u="none" strike="noStrike" kern="1200" cap="none" spc="0" normalizeH="0" baseline="0" noProof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1200" b="1" i="0" u="none" strike="noStrike" kern="1200" cap="none" spc="0" normalizeH="0" baseline="0" noProof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br>
              <a:rPr kumimoji="0" lang="ru-RU" sz="11200" b="1" i="0" u="none" strike="noStrike" kern="1200" cap="none" spc="0" normalizeH="0" baseline="0" noProof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1200" b="1" i="0" u="none" strike="noStrike" kern="1200" cap="none" spc="0" normalizeH="0" baseline="0" noProof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br>
              <a:rPr kumimoji="0" lang="ru-RU" sz="3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600" b="1" i="0" u="none" strike="noStrike" kern="1200" cap="none" spc="0" normalizeH="0" baseline="0" noProof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ru-RU" sz="4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>
            <a:normAutofit/>
          </a:bodyPr>
          <a:lstStyle/>
          <a:p>
            <a:r>
              <a:rPr lang="ru-RU" sz="2800" b="1">
                <a:solidFill>
                  <a:schemeClr val="accent2">
                    <a:lumMod val="75000"/>
                  </a:schemeClr>
                </a:solidFill>
              </a:rPr>
              <a:t>Спасибо за Победу!</a:t>
            </a:r>
          </a:p>
        </p:txBody>
      </p:sp>
      <p:pic>
        <p:nvPicPr>
          <p:cNvPr id="1026" name="Picture 2" descr="C:\Users\Кей\Desktop\_301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 bwMode="auto">
          <a:xfrm>
            <a:off x="899592" y="1052736"/>
            <a:ext cx="7601854" cy="5121749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142875" y="260350"/>
            <a:ext cx="9001125" cy="865188"/>
          </a:xfrm>
        </p:spPr>
        <p:txBody>
          <a:bodyPr>
            <a:normAutofit fontScale="90000"/>
          </a:bodyPr>
          <a:lstStyle/>
          <a:p>
            <a:r>
              <a:rPr lang="ru-RU" sz="3600" b="1">
                <a:solidFill>
                  <a:schemeClr val="accent2">
                    <a:lumMod val="75000"/>
                  </a:schemeClr>
                </a:solidFill>
              </a:rPr>
              <a:t>   </a:t>
            </a:r>
            <a:br>
              <a:rPr lang="ru-RU" sz="3600" b="1">
                <a:solidFill>
                  <a:schemeClr val="accent2">
                    <a:lumMod val="75000"/>
                  </a:schemeClr>
                </a:solidFill>
              </a:rPr>
            </a:br>
            <a:br>
              <a:rPr lang="ru-RU" sz="3100" b="1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3100" b="1">
                <a:solidFill>
                  <a:schemeClr val="accent2">
                    <a:lumMod val="75000"/>
                  </a:schemeClr>
                </a:solidFill>
              </a:rPr>
              <a:t>     </a:t>
            </a:r>
            <a:endParaRPr lang="ru-RU" b="1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4294967295"/>
          </p:nvPr>
        </p:nvSpPr>
        <p:spPr>
          <a:xfrm>
            <a:off x="0" y="1557339"/>
            <a:ext cx="4499992" cy="3959894"/>
          </a:xfrm>
        </p:spPr>
        <p:txBody>
          <a:bodyPr>
            <a:no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ru-RU" altLang="ru-RU" b="1">
                <a:solidFill>
                  <a:schemeClr val="accent2">
                    <a:lumMod val="75000"/>
                  </a:schemeClr>
                </a:solidFill>
                <a:latin typeface="+mj-lt"/>
              </a:rPr>
              <a:t> </a:t>
            </a:r>
            <a:endParaRPr lang="ru-RU">
              <a:solidFill>
                <a:schemeClr val="accent2">
                  <a:lumMod val="75000"/>
                </a:schemeClr>
              </a:solidFill>
              <a:latin typeface="+mj-lt"/>
            </a:endParaRPr>
          </a:p>
          <a:p>
            <a:endParaRPr lang="ru-RU" sz="1200">
              <a:latin typeface="+mj-lt"/>
            </a:endParaRPr>
          </a:p>
        </p:txBody>
      </p:sp>
      <p:sp>
        <p:nvSpPr>
          <p:cNvPr id="2" name="AutoShape 2" descr="C:\Users\%D0%9A%D0%B5%D0%B9\Desktop\s1200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908720"/>
            <a:ext cx="417646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>
                <a:solidFill>
                  <a:schemeClr val="accent2">
                    <a:lumMod val="75000"/>
                  </a:schemeClr>
                </a:solidFill>
              </a:rPr>
              <a:t>Великая отечественная война началась 22 июня 1941 года. Враг напал на мирную страну внезапно, не объявляя войны. Фашистам хотелось захватить богатые земли нашей страны. Горе и страх обрушились на людей: детей, женщин, стариков.  </a:t>
            </a:r>
          </a:p>
        </p:txBody>
      </p:sp>
      <p:pic>
        <p:nvPicPr>
          <p:cNvPr id="15361" name="Picture 1" descr="C:\Users\Кей\Desktop\Новая папка (3)\324975.640xp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814079" y="620688"/>
            <a:ext cx="3820020" cy="5616624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9512" y="274638"/>
            <a:ext cx="8507288" cy="1143000"/>
          </a:xfrm>
        </p:spPr>
        <p:txBody>
          <a:bodyPr>
            <a:normAutofit fontScale="90000"/>
          </a:bodyPr>
          <a:lstStyle/>
          <a:p>
            <a:r>
              <a:rPr lang="ru-RU" sz="3200" b="1">
                <a:solidFill>
                  <a:schemeClr val="accent2">
                    <a:lumMod val="75000"/>
                  </a:schemeClr>
                </a:solidFill>
              </a:rPr>
              <a:t>      </a:t>
            </a:r>
            <a:r>
              <a:rPr lang="ru-RU" sz="3100">
                <a:solidFill>
                  <a:schemeClr val="accent2">
                    <a:lumMod val="75000"/>
                  </a:schemeClr>
                </a:solidFill>
              </a:rPr>
              <a:t>Миллионы мужчин отправились </a:t>
            </a:r>
            <a:br>
              <a:rPr lang="ru-RU" sz="310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3100">
                <a:solidFill>
                  <a:schemeClr val="accent2">
                    <a:lumMod val="75000"/>
                  </a:schemeClr>
                </a:solidFill>
              </a:rPr>
              <a:t>       на защиту своей Родины!</a:t>
            </a:r>
            <a:r>
              <a:rPr lang="ru-RU" sz="3100"/>
              <a:t> </a:t>
            </a:r>
            <a:br>
              <a:rPr lang="ru-RU" sz="3100"/>
            </a:br>
            <a:r>
              <a:rPr lang="ru-RU" sz="3100">
                <a:solidFill>
                  <a:schemeClr val="accent2">
                    <a:lumMod val="75000"/>
                  </a:schemeClr>
                </a:solidFill>
              </a:rPr>
              <a:t>Война продолжалась четыре года 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569371"/>
          </a:xfrm>
        </p:spPr>
        <p:txBody>
          <a:bodyPr>
            <a:no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ru-RU" altLang="ru-RU" b="1">
                <a:solidFill>
                  <a:schemeClr val="accent2">
                    <a:lumMod val="75000"/>
                  </a:schemeClr>
                </a:solidFill>
                <a:latin typeface="+mj-lt"/>
              </a:rPr>
              <a:t> </a:t>
            </a:r>
            <a:endParaRPr lang="ru-RU">
              <a:solidFill>
                <a:schemeClr val="accent2">
                  <a:lumMod val="75000"/>
                </a:schemeClr>
              </a:solidFill>
              <a:latin typeface="+mj-lt"/>
            </a:endParaRPr>
          </a:p>
          <a:p>
            <a:endParaRPr lang="ru-RU" sz="1200">
              <a:latin typeface="+mj-lt"/>
            </a:endParaRPr>
          </a:p>
        </p:txBody>
      </p:sp>
      <p:pic>
        <p:nvPicPr>
          <p:cNvPr id="14337" name="Picture 1" descr="C:\Users\Кей\Desktop\unnamed (2)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899592" y="1628800"/>
            <a:ext cx="7488832" cy="4417241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4000" b="1">
                <a:solidFill>
                  <a:srgbClr val="C00000"/>
                </a:solidFill>
              </a:rPr>
              <a:t>          </a:t>
            </a:r>
            <a:br>
              <a:rPr lang="ru-RU" sz="4000" b="1">
                <a:solidFill>
                  <a:srgbClr val="C00000"/>
                </a:solidFill>
              </a:rPr>
            </a:br>
            <a:r>
              <a:rPr lang="ru-RU" sz="4000" b="1">
                <a:solidFill>
                  <a:srgbClr val="C00000"/>
                </a:solidFill>
              </a:rPr>
              <a:t>          </a:t>
            </a:r>
            <a:r>
              <a:rPr lang="ru-RU" sz="2800"/>
              <a:t> </a:t>
            </a:r>
            <a:br>
              <a:rPr lang="ru-RU" sz="4000" b="1">
                <a:solidFill>
                  <a:schemeClr val="accent2">
                    <a:lumMod val="75000"/>
                  </a:schemeClr>
                </a:solidFill>
              </a:rPr>
            </a:br>
            <a:endParaRPr lang="ru-RU" b="1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28" name="Picture 4" descr="C:\Users\Кей\Desktop\story-of-one-nurse-in-second-world-war-m.jpg"/>
          <p:cNvPicPr>
            <a:picLocks noChangeAspect="1" noChangeArrowheads="1"/>
          </p:cNvPicPr>
          <p:nvPr/>
        </p:nvPicPr>
        <p:blipFill>
          <a:blip r:embed="rId3"/>
          <a:srcRect l="6531" r="30155" b="357"/>
          <a:stretch>
            <a:fillRect/>
          </a:stretch>
        </p:blipFill>
        <p:spPr bwMode="auto">
          <a:xfrm>
            <a:off x="5580112" y="260648"/>
            <a:ext cx="3203848" cy="3359345"/>
          </a:xfrm>
          <a:prstGeom prst="rect">
            <a:avLst/>
          </a:prstGeom>
          <a:noFill/>
        </p:spPr>
      </p:pic>
      <p:pic>
        <p:nvPicPr>
          <p:cNvPr id="13313" name="Picture 1" descr="C:\Users\Кей\Desktop\112.jpg"/>
          <p:cNvPicPr>
            <a:picLocks noChangeAspect="1" noChangeArrowheads="1"/>
          </p:cNvPicPr>
          <p:nvPr/>
        </p:nvPicPr>
        <p:blipFill>
          <a:blip r:embed="rId4"/>
          <a:srcRect l="7937" r="3175" b="1587"/>
          <a:stretch>
            <a:fillRect/>
          </a:stretch>
        </p:blipFill>
        <p:spPr bwMode="auto">
          <a:xfrm>
            <a:off x="3995936" y="2780928"/>
            <a:ext cx="3168352" cy="344627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23528" y="836712"/>
            <a:ext cx="4104456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>
                <a:solidFill>
                  <a:schemeClr val="accent2">
                    <a:lumMod val="75000"/>
                  </a:schemeClr>
                </a:solidFill>
              </a:rPr>
              <a:t>      </a:t>
            </a:r>
            <a:r>
              <a:rPr lang="ru-RU" sz="2600">
                <a:solidFill>
                  <a:schemeClr val="accent2">
                    <a:lumMod val="75000"/>
                  </a:schemeClr>
                </a:solidFill>
              </a:rPr>
              <a:t>Но не только мужчины проявляли героизм во время войны. Многие женщины и девушки тоже ушли на фронт. Они летали на боевых самолётах, </a:t>
            </a:r>
            <a:br>
              <a:rPr lang="ru-RU" sz="260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600">
                <a:solidFill>
                  <a:schemeClr val="accent2">
                    <a:lumMod val="75000"/>
                  </a:schemeClr>
                </a:solidFill>
              </a:rPr>
              <a:t>были радистками, связистками, разведчицами, оказывали помощь раненым бойцам. Они уносили раненых бойцов с поля боя, обрабатывали раны.   </a:t>
            </a:r>
            <a:endParaRPr lang="ru-RU" sz="2600"/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0" y="836613"/>
            <a:ext cx="3538538" cy="432147"/>
          </a:xfrm>
        </p:spPr>
        <p:txBody>
          <a:bodyPr>
            <a:normAutofit fontScale="90000"/>
          </a:bodyPr>
          <a:lstStyle/>
          <a:p>
            <a:r>
              <a:rPr lang="ru-RU" sz="3200">
                <a:ln>
                  <a:solidFill>
                    <a:schemeClr val="tx1"/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 </a:t>
            </a:r>
            <a:br>
              <a:rPr lang="ru-RU"/>
            </a:br>
            <a:r>
              <a:rPr lang="ru-RU"/>
              <a:t>     </a:t>
            </a:r>
            <a:r>
              <a:rPr lang="ru-RU" sz="3100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idx="4294967295"/>
          </p:nvPr>
        </p:nvSpPr>
        <p:spPr>
          <a:xfrm>
            <a:off x="4032250" y="260648"/>
            <a:ext cx="5111750" cy="5853113"/>
          </a:xfrm>
        </p:spPr>
        <p:txBody>
          <a:bodyPr>
            <a:no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ru-RU" altLang="ru-RU" b="1">
                <a:solidFill>
                  <a:schemeClr val="accent2">
                    <a:lumMod val="75000"/>
                  </a:schemeClr>
                </a:solidFill>
                <a:latin typeface="+mj-lt"/>
              </a:rPr>
              <a:t> </a:t>
            </a:r>
            <a:endParaRPr lang="ru-RU">
              <a:solidFill>
                <a:schemeClr val="accent2">
                  <a:lumMod val="75000"/>
                </a:schemeClr>
              </a:solidFill>
              <a:latin typeface="+mj-lt"/>
            </a:endParaRPr>
          </a:p>
          <a:p>
            <a:endParaRPr lang="ru-RU" sz="1200">
              <a:latin typeface="+mj-lt"/>
            </a:endParaRPr>
          </a:p>
        </p:txBody>
      </p:sp>
      <p:pic>
        <p:nvPicPr>
          <p:cNvPr id="2" name="Picture 2" descr="C:\Users\Кей\Desktop\Новая папка (3)\1534238861168145126.jpg"/>
          <p:cNvPicPr>
            <a:picLocks noChangeAspect="1" noChangeArrowheads="1"/>
          </p:cNvPicPr>
          <p:nvPr/>
        </p:nvPicPr>
        <p:blipFill>
          <a:blip r:embed="rId3"/>
          <a:srcRect l="6480" t="15934" r="11441" b="2624"/>
          <a:stretch>
            <a:fillRect/>
          </a:stretch>
        </p:blipFill>
        <p:spPr bwMode="auto">
          <a:xfrm>
            <a:off x="3995936" y="3429000"/>
            <a:ext cx="4758790" cy="2880320"/>
          </a:xfrm>
          <a:prstGeom prst="rect">
            <a:avLst/>
          </a:prstGeom>
          <a:noFill/>
        </p:spPr>
      </p:pic>
      <p:sp>
        <p:nvSpPr>
          <p:cNvPr id="20" name="Прямоугольник 19"/>
          <p:cNvSpPr/>
          <p:nvPr/>
        </p:nvSpPr>
        <p:spPr>
          <a:xfrm>
            <a:off x="3851920" y="328498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/>
              <a:t> </a:t>
            </a:r>
          </a:p>
        </p:txBody>
      </p:sp>
      <p:sp>
        <p:nvSpPr>
          <p:cNvPr id="9" name="Заголовок 3"/>
          <p:cNvSpPr txBox="1"/>
          <p:nvPr/>
        </p:nvSpPr>
        <p:spPr>
          <a:xfrm>
            <a:off x="152400" y="989013"/>
            <a:ext cx="3538538" cy="5048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3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3200" b="0" i="0" u="none" strike="noStrike" kern="1200" cap="none" spc="0" normalizeH="0" baseline="0" noProof="0">
                <a:ln>
                  <a:solidFill>
                    <a:schemeClr val="tx1"/>
                  </a:solidFill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br>
              <a:rPr kumimoji="0" lang="ru-RU" sz="4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ru-RU" sz="3100" b="0" i="0" u="none" strike="noStrike" kern="1200" cap="none" spc="0" normalizeH="0" baseline="0" noProof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Заголовок 3"/>
          <p:cNvSpPr txBox="1"/>
          <p:nvPr/>
        </p:nvSpPr>
        <p:spPr>
          <a:xfrm>
            <a:off x="467544" y="692696"/>
            <a:ext cx="3250506" cy="41044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3200" b="0" i="0" u="none" strike="noStrike" kern="1200" cap="none" spc="0" normalizeH="0" baseline="0" noProof="0">
                <a:ln>
                  <a:solidFill>
                    <a:schemeClr val="tx1"/>
                  </a:solidFill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br>
              <a:rPr kumimoji="0" lang="ru-RU" sz="4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</a:t>
            </a:r>
            <a:r>
              <a:rPr kumimoji="0" lang="ru-RU" sz="11200" b="1" i="0" u="none" strike="noStrike" kern="1200" cap="none" spc="0" normalizeH="0" baseline="0" noProof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</a:p>
        </p:txBody>
      </p:sp>
      <p:pic>
        <p:nvPicPr>
          <p:cNvPr id="11" name="Picture 4" descr="C:\Users\Кей\Desktop\Books about war.jpg"/>
          <p:cNvPicPr>
            <a:picLocks noChangeAspect="1" noChangeArrowheads="1"/>
          </p:cNvPicPr>
          <p:nvPr/>
        </p:nvPicPr>
        <p:blipFill>
          <a:blip r:embed="rId4"/>
          <a:srcRect r="3414"/>
          <a:stretch>
            <a:fillRect/>
          </a:stretch>
        </p:blipFill>
        <p:spPr bwMode="auto">
          <a:xfrm>
            <a:off x="3995936" y="260648"/>
            <a:ext cx="4679139" cy="3028534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323528" y="1052736"/>
            <a:ext cx="367240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>
                <a:solidFill>
                  <a:schemeClr val="accent2">
                    <a:lumMod val="75000"/>
                  </a:schemeClr>
                </a:solidFill>
              </a:rPr>
              <a:t>На войне было необходимо большое количество патронов, снарядов и гранат, поэтому во время бомбежки солдаты помогали друг другу и подносили к оружию снаряды.</a:t>
            </a:r>
            <a:r>
              <a:rPr lang="ru-RU" sz="2800" b="1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ru-RU" sz="280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rmAutofit/>
          </a:bodyPr>
          <a:lstStyle/>
          <a:p>
            <a:r>
              <a:rPr lang="ru-RU" sz="3000" b="1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10" name="Содержимое 9"/>
          <p:cNvSpPr>
            <a:spLocks noGrp="1"/>
          </p:cNvSpPr>
          <p:nvPr>
            <p:ph idx="4294967295"/>
          </p:nvPr>
        </p:nvSpPr>
        <p:spPr>
          <a:xfrm>
            <a:off x="4032250" y="273050"/>
            <a:ext cx="5111750" cy="5853113"/>
          </a:xfrm>
        </p:spPr>
        <p:txBody>
          <a:bodyPr/>
          <a:lstStyle/>
          <a:p>
            <a:endParaRPr lang="ru-RU"/>
          </a:p>
          <a:p>
            <a:endParaRPr lang="ru-RU"/>
          </a:p>
        </p:txBody>
      </p:sp>
      <p:sp>
        <p:nvSpPr>
          <p:cNvPr id="10242" name="AutoShape 2" descr="C:\Users\%D0%9A%D0%B5%D0%B9\Desktop\scale_2400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44" name="AutoShape 4" descr="C:\Users\%D0%9A%D0%B5%D0%B9\Desktop\scale_2400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46" name="AutoShape 6" descr="C:\Users\%D0%9A%D0%B5%D0%B9\Desktop\scale_1200 (2)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67544" y="1124744"/>
            <a:ext cx="52202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>
                <a:solidFill>
                  <a:schemeClr val="accent2">
                    <a:lumMod val="75000"/>
                  </a:schemeClr>
                </a:solidFill>
                <a:latin typeface="+mj-lt"/>
              </a:rPr>
              <a:t> </a:t>
            </a:r>
            <a:endParaRPr lang="ru-RU" sz="2800">
              <a:latin typeface="+mj-lt"/>
            </a:endParaRPr>
          </a:p>
        </p:txBody>
      </p:sp>
      <p:pic>
        <p:nvPicPr>
          <p:cNvPr id="3" name="Picture 2" descr="C:\Users\Кей\Desktop\51a57716ccc958cc50dd39bb9a1aa3bb.jpg"/>
          <p:cNvPicPr>
            <a:picLocks noChangeAspect="1" noChangeArrowheads="1"/>
          </p:cNvPicPr>
          <p:nvPr/>
        </p:nvPicPr>
        <p:blipFill>
          <a:blip r:embed="rId3"/>
          <a:srcRect l="3223" t="10850" r="5364" b="2898"/>
          <a:stretch>
            <a:fillRect/>
          </a:stretch>
        </p:blipFill>
        <p:spPr bwMode="auto">
          <a:xfrm>
            <a:off x="4860032" y="476672"/>
            <a:ext cx="4006598" cy="2520280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323528" y="260648"/>
            <a:ext cx="468052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>
                <a:solidFill>
                  <a:schemeClr val="accent2">
                    <a:lumMod val="75000"/>
                  </a:schemeClr>
                </a:solidFill>
              </a:rPr>
              <a:t>                    </a:t>
            </a:r>
          </a:p>
          <a:p>
            <a:r>
              <a:rPr lang="ru-RU" sz="2400" b="1">
                <a:solidFill>
                  <a:schemeClr val="accent2">
                    <a:lumMod val="75000"/>
                  </a:schemeClr>
                </a:solidFill>
              </a:rPr>
              <a:t>          </a:t>
            </a:r>
            <a:r>
              <a:rPr lang="ru-RU" sz="2000">
                <a:solidFill>
                  <a:schemeClr val="accent2">
                    <a:lumMod val="75000"/>
                  </a:schemeClr>
                </a:solidFill>
              </a:rPr>
              <a:t>Танк Т-34 - лучший среди </a:t>
            </a:r>
          </a:p>
          <a:p>
            <a:r>
              <a:rPr lang="ru-RU" sz="2000">
                <a:solidFill>
                  <a:schemeClr val="accent2">
                    <a:lumMod val="75000"/>
                  </a:schemeClr>
                </a:solidFill>
              </a:rPr>
              <a:t>танков тех лет. Он сыграл решающую роль в победе. А бронетранспортёры были хорошей и надёжной опорой для пехоты. На них доставлялись снаряды на поле боя. Артиллерийское орудие, которое солдаты называли «сорокапяткой» - это противотанковая пушка.  </a:t>
            </a:r>
            <a:endParaRPr lang="ru-RU" sz="2000" b="1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26" name="Picture 2" descr="C:\Users\Кей\Desktop\02_btr_152_k.jpg"/>
          <p:cNvPicPr>
            <a:picLocks noChangeAspect="1" noChangeArrowheads="1"/>
          </p:cNvPicPr>
          <p:nvPr/>
        </p:nvPicPr>
        <p:blipFill>
          <a:blip r:embed="rId4"/>
          <a:srcRect l="3708" t="1931" b="7273"/>
          <a:stretch>
            <a:fillRect/>
          </a:stretch>
        </p:blipFill>
        <p:spPr bwMode="auto">
          <a:xfrm>
            <a:off x="4860032" y="3212976"/>
            <a:ext cx="3960440" cy="2691893"/>
          </a:xfrm>
          <a:prstGeom prst="rect">
            <a:avLst/>
          </a:prstGeom>
          <a:noFill/>
        </p:spPr>
      </p:pic>
      <p:pic>
        <p:nvPicPr>
          <p:cNvPr id="14" name="Picture 2" descr="C:\Users\Кей\Desktop\Новая папка (3)\eb63b4d39d84.jpg"/>
          <p:cNvPicPr>
            <a:picLocks noChangeAspect="1" noChangeArrowheads="1"/>
          </p:cNvPicPr>
          <p:nvPr/>
        </p:nvPicPr>
        <p:blipFill>
          <a:blip r:embed="rId5"/>
          <a:srcRect l="7020" r="3917" b="2500"/>
          <a:stretch>
            <a:fillRect/>
          </a:stretch>
        </p:blipFill>
        <p:spPr bwMode="auto">
          <a:xfrm>
            <a:off x="611560" y="3573016"/>
            <a:ext cx="4026909" cy="2755253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ru-RU" sz="3000" b="1">
                <a:solidFill>
                  <a:schemeClr val="accent2">
                    <a:lumMod val="75000"/>
                  </a:schemeClr>
                </a:solidFill>
              </a:rPr>
            </a:br>
            <a:br>
              <a:rPr lang="ru-RU" sz="300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3000">
                <a:solidFill>
                  <a:schemeClr val="accent2">
                    <a:lumMod val="75000"/>
                  </a:schemeClr>
                </a:solidFill>
              </a:rPr>
              <a:t>    </a:t>
            </a:r>
            <a:r>
              <a:rPr lang="ru-RU" sz="3300" b="1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</p:txBody>
      </p:sp>
      <p:pic>
        <p:nvPicPr>
          <p:cNvPr id="2050" name="Picture 2" descr="C:\Users\Кей\Desktop\hUyaabNl0i6BlosvsZrpbA.jpeg"/>
          <p:cNvPicPr>
            <a:picLocks noGrp="1" noChangeAspect="1" noChangeArrowheads="1"/>
          </p:cNvPicPr>
          <p:nvPr>
            <p:ph idx="4294967295"/>
          </p:nvPr>
        </p:nvPicPr>
        <p:blipFill>
          <a:blip r:embed="rId3"/>
          <a:srcRect r="12898" b="7620"/>
          <a:stretch>
            <a:fillRect/>
          </a:stretch>
        </p:blipFill>
        <p:spPr bwMode="auto">
          <a:xfrm>
            <a:off x="4355976" y="332656"/>
            <a:ext cx="4460604" cy="2808312"/>
          </a:xfrm>
          <a:prstGeom prst="rect">
            <a:avLst/>
          </a:prstGeom>
          <a:noFill/>
        </p:spPr>
      </p:pic>
      <p:pic>
        <p:nvPicPr>
          <p:cNvPr id="1026" name="Picture 2" descr="C:\Users\Кей\Desktop\Новая папка (3)\25-5014561-76b2810da924-usadba-ursy.jpg"/>
          <p:cNvPicPr>
            <a:picLocks noChangeAspect="1" noChangeArrowheads="1"/>
          </p:cNvPicPr>
          <p:nvPr/>
        </p:nvPicPr>
        <p:blipFill>
          <a:blip r:embed="rId4"/>
          <a:srcRect l="2625" t="9547" r="8656" b="9547"/>
          <a:stretch>
            <a:fillRect/>
          </a:stretch>
        </p:blipFill>
        <p:spPr bwMode="auto">
          <a:xfrm>
            <a:off x="4427984" y="3356992"/>
            <a:ext cx="4392488" cy="292417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95536" y="908720"/>
            <a:ext cx="525518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>
                <a:solidFill>
                  <a:schemeClr val="accent2">
                    <a:lumMod val="75000"/>
                  </a:schemeClr>
                </a:solidFill>
                <a:latin typeface="+mj-lt"/>
              </a:rPr>
              <a:t> </a:t>
            </a:r>
            <a:r>
              <a:rPr lang="ru-RU" sz="2800" b="1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ru-RU" sz="2800" b="1">
              <a:solidFill>
                <a:schemeClr val="accent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3528" y="620688"/>
            <a:ext cx="410445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>
                <a:solidFill>
                  <a:schemeClr val="accent2">
                    <a:lumMod val="75000"/>
                  </a:schemeClr>
                </a:solidFill>
              </a:rPr>
              <a:t>         </a:t>
            </a:r>
          </a:p>
          <a:p>
            <a:endParaRPr lang="ru-RU" sz="2800">
              <a:solidFill>
                <a:schemeClr val="accent2">
                  <a:lumMod val="75000"/>
                </a:schemeClr>
              </a:solidFill>
            </a:endParaRPr>
          </a:p>
          <a:p>
            <a:endParaRPr lang="ru-RU" sz="280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2800">
                <a:solidFill>
                  <a:schemeClr val="accent2">
                    <a:lumMod val="75000"/>
                  </a:schemeClr>
                </a:solidFill>
              </a:rPr>
              <a:t>Шли бои и на море.</a:t>
            </a:r>
            <a:r>
              <a:rPr lang="ru-RU" sz="2800" b="1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>
                <a:solidFill>
                  <a:schemeClr val="accent2">
                    <a:lumMod val="75000"/>
                  </a:schemeClr>
                </a:solidFill>
              </a:rPr>
              <a:t>Основной задачей военных  кораблей было уничтожение вражеских судов. На палубе военных кораблей размешены пушки.  </a:t>
            </a: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 flipV="1">
            <a:off x="0" y="228600"/>
            <a:ext cx="8229600" cy="46038"/>
          </a:xfrm>
        </p:spPr>
        <p:txBody>
          <a:bodyPr>
            <a:normAutofit fontScale="90000"/>
          </a:bodyPr>
          <a:lstStyle/>
          <a:p>
            <a:r>
              <a:rPr lang="ru-RU" sz="2800" b="1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idx="4294967295"/>
          </p:nvPr>
        </p:nvSpPr>
        <p:spPr>
          <a:xfrm>
            <a:off x="179512" y="0"/>
            <a:ext cx="4248472" cy="342900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  <a:buNone/>
            </a:pPr>
            <a:r>
              <a:rPr lang="ru-RU" sz="7000" b="1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300" b="1">
                <a:solidFill>
                  <a:schemeClr val="accent2">
                    <a:lumMod val="75000"/>
                  </a:schemeClr>
                </a:solidFill>
              </a:rPr>
              <a:t> </a:t>
            </a:r>
            <a:br>
              <a:rPr lang="ru-RU" sz="330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3300">
                <a:solidFill>
                  <a:schemeClr val="accent2">
                    <a:lumMod val="75000"/>
                  </a:schemeClr>
                </a:solidFill>
              </a:rPr>
              <a:t>Били врага и в воздухе.  Штурмовик ИЛ-2 атаковал с воздуха не только живую силу, но и различную военную технику противника.</a:t>
            </a:r>
            <a:endParaRPr lang="ru-RU" sz="3300">
              <a:solidFill>
                <a:schemeClr val="accent2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1027" name="Picture 3" descr="C:\Users\Кей\Desktop\Новая папка (3)\424cf9711d6deffab4f03d5b622a3227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/>
          <a:stretch>
            <a:fillRect/>
          </a:stretch>
        </p:blipFill>
        <p:spPr bwMode="auto">
          <a:xfrm>
            <a:off x="611560" y="3429000"/>
            <a:ext cx="3717257" cy="2699210"/>
          </a:xfrm>
          <a:prstGeom prst="rect">
            <a:avLst/>
          </a:prstGeom>
          <a:noFill/>
        </p:spPr>
      </p:pic>
      <p:pic>
        <p:nvPicPr>
          <p:cNvPr id="1026" name="Picture 2" descr="C:\Users\Кей\Desktop\7248525.jpeg"/>
          <p:cNvPicPr>
            <a:picLocks noChangeAspect="1" noChangeArrowheads="1"/>
          </p:cNvPicPr>
          <p:nvPr/>
        </p:nvPicPr>
        <p:blipFill>
          <a:blip r:embed="rId4"/>
          <a:srcRect l="48175" t="58972" r="11338" b="3240"/>
          <a:stretch>
            <a:fillRect/>
          </a:stretch>
        </p:blipFill>
        <p:spPr bwMode="auto">
          <a:xfrm>
            <a:off x="4499992" y="332656"/>
            <a:ext cx="4248472" cy="2973930"/>
          </a:xfrm>
          <a:prstGeom prst="rect">
            <a:avLst/>
          </a:prstGeom>
          <a:noFill/>
        </p:spPr>
      </p:pic>
      <p:pic>
        <p:nvPicPr>
          <p:cNvPr id="2050" name="Picture 2" descr="C:\Users\Кей\Desktop\1831.jpg"/>
          <p:cNvPicPr>
            <a:picLocks noChangeAspect="1" noChangeArrowheads="1"/>
          </p:cNvPicPr>
          <p:nvPr/>
        </p:nvPicPr>
        <p:blipFill>
          <a:blip r:embed="rId5"/>
          <a:srcRect t="3643" r="12678" b="11328"/>
          <a:stretch>
            <a:fillRect/>
          </a:stretch>
        </p:blipFill>
        <p:spPr bwMode="auto">
          <a:xfrm>
            <a:off x="4499992" y="3429000"/>
            <a:ext cx="4289341" cy="2736304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74638"/>
            <a:ext cx="8208912" cy="1210146"/>
          </a:xfrm>
        </p:spPr>
        <p:txBody>
          <a:bodyPr>
            <a:noAutofit/>
          </a:bodyPr>
          <a:lstStyle/>
          <a:p>
            <a:r>
              <a:rPr lang="ru-RU" sz="2800" b="1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</p:txBody>
      </p:sp>
      <p:pic>
        <p:nvPicPr>
          <p:cNvPr id="1027" name="Picture 3" descr="C:\Users\Кей\Desktop\unnamed (1)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 bwMode="auto">
          <a:xfrm>
            <a:off x="4355976" y="1052736"/>
            <a:ext cx="4320480" cy="432048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51520" y="548680"/>
            <a:ext cx="432048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>
                <a:solidFill>
                  <a:schemeClr val="accent2">
                    <a:lumMod val="75000"/>
                  </a:schemeClr>
                </a:solidFill>
              </a:rPr>
              <a:t>              </a:t>
            </a:r>
            <a:r>
              <a:rPr lang="ru-RU" sz="2400">
                <a:solidFill>
                  <a:schemeClr val="accent2">
                    <a:lumMod val="75000"/>
                  </a:schemeClr>
                </a:solidFill>
              </a:rPr>
              <a:t>      Огромной радостью военных лет были письма с фронта. Как же радовались люди этим бумажным листам, сложенным в виде треугольника. Сколько тревожных дней и ночей их ждали дома!</a:t>
            </a:r>
            <a:r>
              <a:rPr lang="ru-RU" sz="2400"/>
              <a:t> </a:t>
            </a:r>
            <a:r>
              <a:rPr lang="ru-RU" sz="2400">
                <a:solidFill>
                  <a:schemeClr val="accent2">
                    <a:lumMod val="75000"/>
                  </a:schemeClr>
                </a:solidFill>
              </a:rPr>
              <a:t>Каждое фронтовое письмо повествует о крепости духа, стойкости и мужестве советских людей, грудью вставших на защиту Родины. Письма, приходившие с передовой, зачитывались вслух всем близким и знакомым </a:t>
            </a:r>
            <a:endParaRPr lang="ru-RU" sz="200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10.0.14393.0"/>
  <p:tag name="AS_RELEASE_DATE" val="2019.12.14"/>
  <p:tag name="AS_TITLE" val="Aspose.Slides for .NET 4.0 Client Profile"/>
  <p:tag name="AS_VERSION" val="19.12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1764</TotalTime>
  <Words>306</Words>
  <Application>Microsoft Office PowerPoint</Application>
  <PresentationFormat>Экран (4:3)</PresentationFormat>
  <Paragraphs>43</Paragraphs>
  <Slides>16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Arial</vt:lpstr>
      <vt:lpstr>Arial Black</vt:lpstr>
      <vt:lpstr>Calibri</vt:lpstr>
      <vt:lpstr>Тема Office</vt:lpstr>
      <vt:lpstr>Презентация PowerPoint</vt:lpstr>
      <vt:lpstr>          </vt:lpstr>
      <vt:lpstr>      Миллионы мужчин отправились         на защиту своей Родины!  Война продолжалась четыре года </vt:lpstr>
      <vt:lpstr>                       </vt:lpstr>
      <vt:lpstr>        </vt:lpstr>
      <vt:lpstr> </vt:lpstr>
      <vt:lpstr>       </vt:lpstr>
      <vt:lpstr> </vt:lpstr>
      <vt:lpstr> </vt:lpstr>
      <vt:lpstr>      Во время войны существовала полевая кухня, и наших воинов надо было кормить. Еду готовили и развозили прямо на поле-боя и ели солдаты из котелков, каждый   имел при себе личный котелок, фляжку, алюминиевую ложку.       </vt:lpstr>
      <vt:lpstr> </vt:lpstr>
      <vt:lpstr> Пришла   долгожданная Победа!  Это был праздник всего народа со слезами на глазах!  Все радовались великой победе над врагом и оплакивали погибших. С тех пор этот праздник стал  всенародным торжеством!     </vt:lpstr>
      <vt:lpstr>                Каждый год в этот день 9 Мая наш народ празднует великий День Победы. Люди ходят к вечному огню возлагать цветы. Вечный огонь символизирует вечную память о подвигах наших отважных солдат. А на плитах перечислены фамилии погибших солдат. И в нашем городе есть мемориал Вечного огня на Марсовом поле.   </vt:lpstr>
      <vt:lpstr>                                 Во всех городах нашей страны и в других странах проходит международная  акция «Бессмертный полк», в ходе которой участники идут колонной и несут  фотопортреты своих родственников, погибших в Великой Отечественной войне.    </vt:lpstr>
      <vt:lpstr>          И конечно, вечером во многих городах вечером                   гремят салюты в честь великой Победы    </vt:lpstr>
      <vt:lpstr>Спасибо за Победу!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Кей</dc:creator>
  <cp:lastModifiedBy>Lenovo</cp:lastModifiedBy>
  <cp:revision>123</cp:revision>
  <dcterms:created xsi:type="dcterms:W3CDTF">2020-04-21T16:37:08Z</dcterms:created>
  <dcterms:modified xsi:type="dcterms:W3CDTF">2024-05-06T04:26:06Z</dcterms:modified>
</cp:coreProperties>
</file>